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6" r:id="rId4"/>
  </p:sldMasterIdLst>
  <p:sldIdLst>
    <p:sldId id="294" r:id="rId5"/>
    <p:sldId id="282" r:id="rId6"/>
    <p:sldId id="295" r:id="rId7"/>
    <p:sldId id="285" r:id="rId8"/>
    <p:sldId id="296" r:id="rId9"/>
    <p:sldId id="287" r:id="rId10"/>
    <p:sldId id="293" r:id="rId11"/>
    <p:sldId id="289" r:id="rId12"/>
    <p:sldId id="286" r:id="rId13"/>
    <p:sldId id="290" r:id="rId14"/>
    <p:sldId id="288" r:id="rId15"/>
    <p:sldId id="28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23" d="100"/>
          <a:sy n="123" d="100"/>
        </p:scale>
        <p:origin x="11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37884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524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073ED0CC-082F-4160-86E5-0D6041F12778}" type="datetime1">
              <a:rPr lang="en-US" smtClean="0"/>
              <a:t>5/30/2020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06484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747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AE507A8-A5CF-4D38-AB86-7EDDA87A85D4}" type="datetime1">
              <a:rPr lang="en-US" smtClean="0"/>
              <a:t>5/30/2020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25062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8288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16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347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458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57638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001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073ED0CC-082F-4160-86E5-0D6041F12778}" type="datetime1">
              <a:rPr lang="en-US" smtClean="0"/>
              <a:t>5/30/2020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05494010"/>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diabetes.org/diabetes" TargetMode="External"/><Relationship Id="rId7" Type="http://schemas.openxmlformats.org/officeDocument/2006/relationships/hyperlink" Target="https://gis.cdc.gov/grasp/diabetes/DiabetesAtlas.html" TargetMode="External"/><Relationship Id="rId2" Type="http://schemas.openxmlformats.org/officeDocument/2006/relationships/hyperlink" Target="https://www.cdc.gov/diabetes/library/socialmedia/infographics/diabetes.html" TargetMode="External"/><Relationship Id="rId1" Type="http://schemas.openxmlformats.org/officeDocument/2006/relationships/slideLayout" Target="../slideLayouts/slideLayout2.xml"/><Relationship Id="rId6" Type="http://schemas.openxmlformats.org/officeDocument/2006/relationships/hyperlink" Target="https://www.cdc.gov/diabetes/data/statistics/statistics-report.html" TargetMode="External"/><Relationship Id="rId5" Type="http://schemas.openxmlformats.org/officeDocument/2006/relationships/hyperlink" Target="https://www.mayoclinic.org/diseases-conditions/gestational-diabetes/symptoms-causes/syc-20355339" TargetMode="External"/><Relationship Id="rId4" Type="http://schemas.openxmlformats.org/officeDocument/2006/relationships/hyperlink" Target="https://data.world/informatics-edu/diabetes-prediction/workspace/file?filename=Diabetes+Registry.CSV+-+Introduction+to+Biomedical+Data+Science.csv"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www.kaggle.com/uciml/pima-indians-diabetes-databas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7D636-BCAA-442F-A4C9-A428AE1C157F}"/>
              </a:ext>
            </a:extLst>
          </p:cNvPr>
          <p:cNvSpPr>
            <a:spLocks noGrp="1"/>
          </p:cNvSpPr>
          <p:nvPr>
            <p:ph type="ctrTitle"/>
          </p:nvPr>
        </p:nvSpPr>
        <p:spPr/>
        <p:txBody>
          <a:bodyPr/>
          <a:lstStyle/>
          <a:p>
            <a:r>
              <a:rPr lang="en-US" dirty="0"/>
              <a:t>Prediction of Diabetes</a:t>
            </a:r>
          </a:p>
        </p:txBody>
      </p:sp>
      <p:sp>
        <p:nvSpPr>
          <p:cNvPr id="5" name="Subtitle 4">
            <a:extLst>
              <a:ext uri="{FF2B5EF4-FFF2-40B4-BE49-F238E27FC236}">
                <a16:creationId xmlns:a16="http://schemas.microsoft.com/office/drawing/2014/main" id="{0AA18FA6-D778-42BE-80E2-EF3B27795D40}"/>
              </a:ext>
            </a:extLst>
          </p:cNvPr>
          <p:cNvSpPr>
            <a:spLocks noGrp="1"/>
          </p:cNvSpPr>
          <p:nvPr>
            <p:ph type="subTitle" idx="1"/>
          </p:nvPr>
        </p:nvSpPr>
        <p:spPr/>
        <p:txBody>
          <a:bodyPr>
            <a:normAutofit fontScale="77500" lnSpcReduction="20000"/>
          </a:bodyPr>
          <a:lstStyle/>
          <a:p>
            <a:r>
              <a:rPr lang="en-US" dirty="0"/>
              <a:t>DSC 630 – Final</a:t>
            </a:r>
          </a:p>
          <a:p>
            <a:r>
              <a:rPr lang="en-US" dirty="0"/>
              <a:t>Krystina Moses</a:t>
            </a:r>
          </a:p>
        </p:txBody>
      </p:sp>
      <p:pic>
        <p:nvPicPr>
          <p:cNvPr id="7" name="Recorded Sound">
            <a:hlinkClick r:id="" action="ppaction://media"/>
            <a:extLst>
              <a:ext uri="{FF2B5EF4-FFF2-40B4-BE49-F238E27FC236}">
                <a16:creationId xmlns:a16="http://schemas.microsoft.com/office/drawing/2014/main" id="{AB61A880-0DFA-470D-AADC-A38BDB1331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35245" y="6020089"/>
            <a:ext cx="487363" cy="487363"/>
          </a:xfrm>
          <a:prstGeom prst="rect">
            <a:avLst/>
          </a:prstGeom>
        </p:spPr>
      </p:pic>
    </p:spTree>
    <p:extLst>
      <p:ext uri="{BB962C8B-B14F-4D97-AF65-F5344CB8AC3E}">
        <p14:creationId xmlns:p14="http://schemas.microsoft.com/office/powerpoint/2010/main" val="279894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660C-CF4E-49C9-80D7-F924E7AAB3E7}"/>
              </a:ext>
            </a:extLst>
          </p:cNvPr>
          <p:cNvSpPr>
            <a:spLocks noGrp="1"/>
          </p:cNvSpPr>
          <p:nvPr>
            <p:ph type="title"/>
          </p:nvPr>
        </p:nvSpPr>
        <p:spPr/>
        <p:txBody>
          <a:bodyPr/>
          <a:lstStyle/>
          <a:p>
            <a:r>
              <a:rPr lang="en-US" dirty="0"/>
              <a:t>Models</a:t>
            </a:r>
          </a:p>
        </p:txBody>
      </p:sp>
      <p:graphicFrame>
        <p:nvGraphicFramePr>
          <p:cNvPr id="4" name="Content Placeholder 3">
            <a:extLst>
              <a:ext uri="{FF2B5EF4-FFF2-40B4-BE49-F238E27FC236}">
                <a16:creationId xmlns:a16="http://schemas.microsoft.com/office/drawing/2014/main" id="{C4A48D6B-9EBF-4E10-B8A6-3FDD55D6C74A}"/>
              </a:ext>
            </a:extLst>
          </p:cNvPr>
          <p:cNvGraphicFramePr>
            <a:graphicFrameLocks noGrp="1"/>
          </p:cNvGraphicFramePr>
          <p:nvPr>
            <p:ph sz="half" idx="1"/>
            <p:extLst>
              <p:ext uri="{D42A27DB-BD31-4B8C-83A1-F6EECF244321}">
                <p14:modId xmlns:p14="http://schemas.microsoft.com/office/powerpoint/2010/main" val="3265574874"/>
              </p:ext>
            </p:extLst>
          </p:nvPr>
        </p:nvGraphicFramePr>
        <p:xfrm>
          <a:off x="998928" y="3075709"/>
          <a:ext cx="4755328" cy="2063838"/>
        </p:xfrm>
        <a:graphic>
          <a:graphicData uri="http://schemas.openxmlformats.org/drawingml/2006/table">
            <a:tbl>
              <a:tblPr>
                <a:tableStyleId>{5C22544A-7EE6-4342-B048-85BDC9FD1C3A}</a:tableStyleId>
              </a:tblPr>
              <a:tblGrid>
                <a:gridCol w="1188832">
                  <a:extLst>
                    <a:ext uri="{9D8B030D-6E8A-4147-A177-3AD203B41FA5}">
                      <a16:colId xmlns:a16="http://schemas.microsoft.com/office/drawing/2014/main" val="3460077913"/>
                    </a:ext>
                  </a:extLst>
                </a:gridCol>
                <a:gridCol w="1188832">
                  <a:extLst>
                    <a:ext uri="{9D8B030D-6E8A-4147-A177-3AD203B41FA5}">
                      <a16:colId xmlns:a16="http://schemas.microsoft.com/office/drawing/2014/main" val="446411351"/>
                    </a:ext>
                  </a:extLst>
                </a:gridCol>
                <a:gridCol w="1188832">
                  <a:extLst>
                    <a:ext uri="{9D8B030D-6E8A-4147-A177-3AD203B41FA5}">
                      <a16:colId xmlns:a16="http://schemas.microsoft.com/office/drawing/2014/main" val="189666368"/>
                    </a:ext>
                  </a:extLst>
                </a:gridCol>
                <a:gridCol w="1188832">
                  <a:extLst>
                    <a:ext uri="{9D8B030D-6E8A-4147-A177-3AD203B41FA5}">
                      <a16:colId xmlns:a16="http://schemas.microsoft.com/office/drawing/2014/main" val="602238778"/>
                    </a:ext>
                  </a:extLst>
                </a:gridCol>
              </a:tblGrid>
              <a:tr h="632078">
                <a:tc>
                  <a:txBody>
                    <a:bodyPr/>
                    <a:lstStyle/>
                    <a:p>
                      <a:pPr marL="0" marR="0">
                        <a:lnSpc>
                          <a:spcPct val="107000"/>
                        </a:lnSpc>
                        <a:spcBef>
                          <a:spcPts val="0"/>
                        </a:spcBef>
                        <a:spcAft>
                          <a:spcPts val="800"/>
                        </a:spcAft>
                      </a:pPr>
                      <a:r>
                        <a:rPr lang="en-US" sz="1200">
                          <a:effectLst/>
                        </a:rPr>
                        <a:t> </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ctr">
                        <a:lnSpc>
                          <a:spcPct val="107000"/>
                        </a:lnSpc>
                        <a:spcBef>
                          <a:spcPts val="0"/>
                        </a:spcBef>
                        <a:spcAft>
                          <a:spcPts val="800"/>
                        </a:spcAft>
                      </a:pPr>
                      <a:r>
                        <a:rPr lang="en-US" sz="1200">
                          <a:effectLst/>
                        </a:rPr>
                        <a:t>Logistic Regression</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ctr">
                        <a:lnSpc>
                          <a:spcPct val="107000"/>
                        </a:lnSpc>
                        <a:spcBef>
                          <a:spcPts val="0"/>
                        </a:spcBef>
                        <a:spcAft>
                          <a:spcPts val="800"/>
                        </a:spcAft>
                      </a:pPr>
                      <a:r>
                        <a:rPr lang="en-US" sz="1200" dirty="0">
                          <a:effectLst/>
                        </a:rPr>
                        <a:t>SVC</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ctr">
                        <a:lnSpc>
                          <a:spcPct val="107000"/>
                        </a:lnSpc>
                        <a:spcBef>
                          <a:spcPts val="0"/>
                        </a:spcBef>
                        <a:spcAft>
                          <a:spcPts val="800"/>
                        </a:spcAft>
                      </a:pPr>
                      <a:r>
                        <a:rPr lang="en-US" sz="1200">
                          <a:effectLst/>
                        </a:rPr>
                        <a:t>Random Forest</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extLst>
                  <a:ext uri="{0D108BD9-81ED-4DB2-BD59-A6C34878D82A}">
                    <a16:rowId xmlns:a16="http://schemas.microsoft.com/office/drawing/2014/main" val="3931093068"/>
                  </a:ext>
                </a:extLst>
              </a:tr>
              <a:tr h="357940">
                <a:tc>
                  <a:txBody>
                    <a:bodyPr/>
                    <a:lstStyle/>
                    <a:p>
                      <a:pPr marL="0" marR="0">
                        <a:lnSpc>
                          <a:spcPct val="107000"/>
                        </a:lnSpc>
                        <a:spcBef>
                          <a:spcPts val="0"/>
                        </a:spcBef>
                        <a:spcAft>
                          <a:spcPts val="800"/>
                        </a:spcAft>
                      </a:pPr>
                      <a:r>
                        <a:rPr lang="en-US" sz="1200">
                          <a:effectLst/>
                        </a:rPr>
                        <a:t>F1 Score</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0.38</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0.39</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0.42</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extLst>
                  <a:ext uri="{0D108BD9-81ED-4DB2-BD59-A6C34878D82A}">
                    <a16:rowId xmlns:a16="http://schemas.microsoft.com/office/drawing/2014/main" val="828486849"/>
                  </a:ext>
                </a:extLst>
              </a:tr>
              <a:tr h="357940">
                <a:tc>
                  <a:txBody>
                    <a:bodyPr/>
                    <a:lstStyle/>
                    <a:p>
                      <a:pPr marL="0" marR="0">
                        <a:lnSpc>
                          <a:spcPct val="107000"/>
                        </a:lnSpc>
                        <a:spcBef>
                          <a:spcPts val="0"/>
                        </a:spcBef>
                        <a:spcAft>
                          <a:spcPts val="800"/>
                        </a:spcAft>
                      </a:pPr>
                      <a:r>
                        <a:rPr lang="en-US" sz="1200">
                          <a:effectLst/>
                        </a:rPr>
                        <a:t>Precision Score</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0.32</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0.33</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0.43</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extLst>
                  <a:ext uri="{0D108BD9-81ED-4DB2-BD59-A6C34878D82A}">
                    <a16:rowId xmlns:a16="http://schemas.microsoft.com/office/drawing/2014/main" val="4238281011"/>
                  </a:ext>
                </a:extLst>
              </a:tr>
              <a:tr h="357940">
                <a:tc>
                  <a:txBody>
                    <a:bodyPr/>
                    <a:lstStyle/>
                    <a:p>
                      <a:pPr marL="0" marR="0">
                        <a:lnSpc>
                          <a:spcPct val="107000"/>
                        </a:lnSpc>
                        <a:spcBef>
                          <a:spcPts val="0"/>
                        </a:spcBef>
                        <a:spcAft>
                          <a:spcPts val="800"/>
                        </a:spcAft>
                      </a:pPr>
                      <a:r>
                        <a:rPr lang="en-US" sz="1200">
                          <a:effectLst/>
                        </a:rPr>
                        <a:t>Recall Score</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0.47</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0.50</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0.47</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extLst>
                  <a:ext uri="{0D108BD9-81ED-4DB2-BD59-A6C34878D82A}">
                    <a16:rowId xmlns:a16="http://schemas.microsoft.com/office/drawing/2014/main" val="1242132806"/>
                  </a:ext>
                </a:extLst>
              </a:tr>
              <a:tr h="357940">
                <a:tc>
                  <a:txBody>
                    <a:bodyPr/>
                    <a:lstStyle/>
                    <a:p>
                      <a:pPr marL="0" marR="0">
                        <a:lnSpc>
                          <a:spcPct val="107000"/>
                        </a:lnSpc>
                        <a:spcBef>
                          <a:spcPts val="0"/>
                        </a:spcBef>
                        <a:spcAft>
                          <a:spcPts val="800"/>
                        </a:spcAft>
                      </a:pPr>
                      <a:r>
                        <a:rPr lang="en-US" sz="1200">
                          <a:effectLst/>
                        </a:rPr>
                        <a:t>Accuracy</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0.62</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a:effectLst/>
                        </a:rPr>
                        <a:t>0.65</a:t>
                      </a:r>
                      <a:endParaRPr lang="en-US" sz="110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tc>
                  <a:txBody>
                    <a:bodyPr/>
                    <a:lstStyle/>
                    <a:p>
                      <a:pPr marL="0" marR="0" algn="r">
                        <a:lnSpc>
                          <a:spcPct val="107000"/>
                        </a:lnSpc>
                        <a:spcBef>
                          <a:spcPts val="0"/>
                        </a:spcBef>
                        <a:spcAft>
                          <a:spcPts val="800"/>
                        </a:spcAft>
                      </a:pPr>
                      <a:r>
                        <a:rPr lang="en-US" sz="1200" dirty="0">
                          <a:effectLst/>
                        </a:rPr>
                        <a:t>0.59</a:t>
                      </a:r>
                      <a:endParaRPr lang="en-US" sz="1100" dirty="0">
                        <a:effectLst/>
                        <a:latin typeface="Calibri" panose="020F0502020204030204" pitchFamily="34" charset="0"/>
                        <a:ea typeface="Calibri" panose="020F0502020204030204" pitchFamily="34" charset="0"/>
                        <a:cs typeface="Tahoma" panose="020B0604030504040204" pitchFamily="34" charset="0"/>
                      </a:endParaRPr>
                    </a:p>
                  </a:txBody>
                  <a:tcPr marL="30100" marR="30100" marT="34231" marB="34231"/>
                </a:tc>
                <a:extLst>
                  <a:ext uri="{0D108BD9-81ED-4DB2-BD59-A6C34878D82A}">
                    <a16:rowId xmlns:a16="http://schemas.microsoft.com/office/drawing/2014/main" val="375825550"/>
                  </a:ext>
                </a:extLst>
              </a:tr>
            </a:tbl>
          </a:graphicData>
        </a:graphic>
      </p:graphicFrame>
      <p:sp>
        <p:nvSpPr>
          <p:cNvPr id="5" name="Content Placeholder 4">
            <a:extLst>
              <a:ext uri="{FF2B5EF4-FFF2-40B4-BE49-F238E27FC236}">
                <a16:creationId xmlns:a16="http://schemas.microsoft.com/office/drawing/2014/main" id="{AF5FACE6-269E-4878-BCE3-55F98B56ED0C}"/>
              </a:ext>
            </a:extLst>
          </p:cNvPr>
          <p:cNvSpPr>
            <a:spLocks noGrp="1"/>
          </p:cNvSpPr>
          <p:nvPr>
            <p:ph sz="half" idx="2"/>
          </p:nvPr>
        </p:nvSpPr>
        <p:spPr>
          <a:xfrm>
            <a:off x="6437745" y="3075709"/>
            <a:ext cx="4547526" cy="1237674"/>
          </a:xfrm>
        </p:spPr>
        <p:txBody>
          <a:bodyPr>
            <a:normAutofit fontScale="85000" lnSpcReduction="10000"/>
          </a:bodyPr>
          <a:lstStyle/>
          <a:p>
            <a:r>
              <a:rPr lang="en-US" dirty="0"/>
              <a:t>Use models to determine the likelihood of diabetes and the most common factor</a:t>
            </a:r>
          </a:p>
          <a:p>
            <a:r>
              <a:rPr lang="en-US" dirty="0"/>
              <a:t>Support Vector Classifier came out with the best accuracy. </a:t>
            </a:r>
          </a:p>
        </p:txBody>
      </p:sp>
      <p:pic>
        <p:nvPicPr>
          <p:cNvPr id="8" name="models">
            <a:hlinkClick r:id="" action="ppaction://media"/>
            <a:extLst>
              <a:ext uri="{FF2B5EF4-FFF2-40B4-BE49-F238E27FC236}">
                <a16:creationId xmlns:a16="http://schemas.microsoft.com/office/drawing/2014/main" id="{6FB679E5-7101-46B7-8F32-326648B61A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6231" y="794874"/>
            <a:ext cx="487363" cy="487363"/>
          </a:xfrm>
          <a:prstGeom prst="rect">
            <a:avLst/>
          </a:prstGeom>
        </p:spPr>
      </p:pic>
    </p:spTree>
    <p:extLst>
      <p:ext uri="{BB962C8B-B14F-4D97-AF65-F5344CB8AC3E}">
        <p14:creationId xmlns:p14="http://schemas.microsoft.com/office/powerpoint/2010/main" val="13518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2335-5605-4161-B8EF-420A695B4FD4}"/>
              </a:ext>
            </a:extLst>
          </p:cNvPr>
          <p:cNvSpPr>
            <a:spLocks noGrp="1"/>
          </p:cNvSpPr>
          <p:nvPr>
            <p:ph type="title"/>
          </p:nvPr>
        </p:nvSpPr>
        <p:spPr/>
        <p:txBody>
          <a:bodyPr/>
          <a:lstStyle/>
          <a:p>
            <a:r>
              <a:rPr lang="en-US" dirty="0"/>
              <a:t>Results/conclusion</a:t>
            </a:r>
          </a:p>
        </p:txBody>
      </p:sp>
      <p:pic>
        <p:nvPicPr>
          <p:cNvPr id="4" name="Image4">
            <a:extLst>
              <a:ext uri="{FF2B5EF4-FFF2-40B4-BE49-F238E27FC236}">
                <a16:creationId xmlns:a16="http://schemas.microsoft.com/office/drawing/2014/main" id="{E4247AA7-6E0D-485D-ADE1-7C5547AAD69A}"/>
              </a:ext>
            </a:extLst>
          </p:cNvPr>
          <p:cNvPicPr>
            <a:picLocks noGrp="1"/>
          </p:cNvPicPr>
          <p:nvPr>
            <p:ph sz="half" idx="1"/>
          </p:nvPr>
        </p:nvPicPr>
        <p:blipFill>
          <a:blip r:embed="rId4">
            <a:lum/>
            <a:alphaModFix/>
          </a:blip>
          <a:stretch>
            <a:fillRect/>
          </a:stretch>
        </p:blipFill>
        <p:spPr>
          <a:xfrm>
            <a:off x="1204913" y="2676022"/>
            <a:ext cx="4754562" cy="2877557"/>
          </a:xfrm>
          <a:prstGeom prst="rect">
            <a:avLst/>
          </a:prstGeom>
          <a:ln>
            <a:noFill/>
            <a:prstDash/>
          </a:ln>
        </p:spPr>
      </p:pic>
      <p:sp>
        <p:nvSpPr>
          <p:cNvPr id="5" name="Content Placeholder 4">
            <a:extLst>
              <a:ext uri="{FF2B5EF4-FFF2-40B4-BE49-F238E27FC236}">
                <a16:creationId xmlns:a16="http://schemas.microsoft.com/office/drawing/2014/main" id="{AB39ED28-39A1-46C0-8396-E878572C3E05}"/>
              </a:ext>
            </a:extLst>
          </p:cNvPr>
          <p:cNvSpPr>
            <a:spLocks noGrp="1"/>
          </p:cNvSpPr>
          <p:nvPr>
            <p:ph sz="half" idx="2"/>
          </p:nvPr>
        </p:nvSpPr>
        <p:spPr/>
        <p:txBody>
          <a:bodyPr/>
          <a:lstStyle/>
          <a:p>
            <a:r>
              <a:rPr lang="en-US" dirty="0"/>
              <a:t>It was determined that Glucose has the highest importance in determining if one has diabetes.</a:t>
            </a:r>
          </a:p>
          <a:p>
            <a:r>
              <a:rPr lang="en-US" dirty="0"/>
              <a:t>This is also the case for Age, BMI, and Diabetes Pedigree Function.</a:t>
            </a:r>
          </a:p>
          <a:p>
            <a:endParaRPr lang="en-US" dirty="0"/>
          </a:p>
        </p:txBody>
      </p:sp>
      <p:pic>
        <p:nvPicPr>
          <p:cNvPr id="6" name="results">
            <a:hlinkClick r:id="" action="ppaction://media"/>
            <a:extLst>
              <a:ext uri="{FF2B5EF4-FFF2-40B4-BE49-F238E27FC236}">
                <a16:creationId xmlns:a16="http://schemas.microsoft.com/office/drawing/2014/main" id="{B8FCC108-770D-4499-897C-E9B108552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5271" y="794874"/>
            <a:ext cx="487363" cy="487363"/>
          </a:xfrm>
          <a:prstGeom prst="rect">
            <a:avLst/>
          </a:prstGeom>
        </p:spPr>
      </p:pic>
    </p:spTree>
    <p:extLst>
      <p:ext uri="{BB962C8B-B14F-4D97-AF65-F5344CB8AC3E}">
        <p14:creationId xmlns:p14="http://schemas.microsoft.com/office/powerpoint/2010/main" val="348886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74BA-84BE-4E48-ACF9-26D3FE856FE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16CAD2E-D779-4240-B19C-2BCC6DB998CC}"/>
              </a:ext>
            </a:extLst>
          </p:cNvPr>
          <p:cNvSpPr>
            <a:spLocks noGrp="1"/>
          </p:cNvSpPr>
          <p:nvPr>
            <p:ph idx="1"/>
          </p:nvPr>
        </p:nvSpPr>
        <p:spPr/>
        <p:txBody>
          <a:bodyPr>
            <a:normAutofit fontScale="92500" lnSpcReduction="20000"/>
          </a:bodyPr>
          <a:lstStyle/>
          <a:p>
            <a:r>
              <a:rPr lang="en-US" dirty="0">
                <a:effectLst/>
              </a:rPr>
              <a:t>Diabetes. (2020, February 18). Retrieved from </a:t>
            </a:r>
            <a:r>
              <a:rPr lang="en-US" u="sng" dirty="0">
                <a:effectLst/>
                <a:hlinkClick r:id="rId2"/>
              </a:rPr>
              <a:t>https://www.cdc.gov/diabetes/library/socialmedia/infographics/diabetes.html</a:t>
            </a:r>
            <a:endParaRPr lang="en-US" dirty="0">
              <a:effectLst/>
            </a:endParaRPr>
          </a:p>
          <a:p>
            <a:r>
              <a:rPr lang="en-US" dirty="0">
                <a:effectLst/>
              </a:rPr>
              <a:t>Diabetes Overview. (n.d.). Retrieved from </a:t>
            </a:r>
            <a:r>
              <a:rPr lang="en-US" u="sng" dirty="0">
                <a:effectLst/>
                <a:hlinkClick r:id="rId3"/>
              </a:rPr>
              <a:t>https://www.diabetes.org/diabetes</a:t>
            </a:r>
            <a:r>
              <a:rPr lang="en-US" b="1" dirty="0">
                <a:effectLst/>
              </a:rPr>
              <a:t> </a:t>
            </a:r>
            <a:endParaRPr lang="en-US" dirty="0">
              <a:effectLst/>
            </a:endParaRPr>
          </a:p>
          <a:p>
            <a:r>
              <a:rPr lang="en-US" dirty="0">
                <a:effectLst/>
              </a:rPr>
              <a:t>Diabetes Prediction - dataset by informatics-</a:t>
            </a:r>
            <a:r>
              <a:rPr lang="en-US" dirty="0" err="1">
                <a:effectLst/>
              </a:rPr>
              <a:t>edu</a:t>
            </a:r>
            <a:r>
              <a:rPr lang="en-US" dirty="0">
                <a:effectLst/>
              </a:rPr>
              <a:t>. (2019, August 27). Retrieved from </a:t>
            </a:r>
            <a:r>
              <a:rPr lang="en-US" u="sng" dirty="0">
                <a:effectLst/>
                <a:hlinkClick r:id="rId4"/>
              </a:rPr>
              <a:t>https://data.world/informatics-edu/diabetes-prediction/workspace/file?filename=Diabetes+Registry.CSV+-+Introduction+to+Biomedical+Data+Science.csv</a:t>
            </a:r>
            <a:r>
              <a:rPr lang="en-US" dirty="0">
                <a:effectLst/>
              </a:rPr>
              <a:t> </a:t>
            </a:r>
          </a:p>
          <a:p>
            <a:r>
              <a:rPr lang="en-US" dirty="0">
                <a:effectLst/>
              </a:rPr>
              <a:t>Gestational diabetes. (2020, February 27). Retrieved from </a:t>
            </a:r>
            <a:r>
              <a:rPr lang="en-US" u="sng" dirty="0">
                <a:effectLst/>
                <a:hlinkClick r:id="rId5"/>
              </a:rPr>
              <a:t>https://www.mayoclinic.org/diseases-conditions/gestational-diabetes/symptoms-causes/syc-20355339</a:t>
            </a:r>
            <a:endParaRPr lang="en-US" dirty="0">
              <a:effectLst/>
            </a:endParaRPr>
          </a:p>
          <a:p>
            <a:r>
              <a:rPr lang="en-US" dirty="0">
                <a:effectLst/>
              </a:rPr>
              <a:t>National Diabetes Statistics Report. (2020, February 14). Retrieved from </a:t>
            </a:r>
            <a:r>
              <a:rPr lang="en-US" u="sng" dirty="0">
                <a:effectLst/>
                <a:hlinkClick r:id="rId6"/>
              </a:rPr>
              <a:t>https://www.cdc.gov/diabetes/data/statistics/statistics-report.html</a:t>
            </a:r>
            <a:endParaRPr lang="en-US" dirty="0">
              <a:effectLst/>
            </a:endParaRPr>
          </a:p>
          <a:p>
            <a:r>
              <a:rPr lang="en-US" dirty="0">
                <a:effectLst/>
              </a:rPr>
              <a:t>U.S. Diabetes Surveillance System. (n.d.). Retrieved from </a:t>
            </a:r>
            <a:r>
              <a:rPr lang="en-US" u="sng" dirty="0">
                <a:effectLst/>
                <a:hlinkClick r:id="rId7"/>
              </a:rPr>
              <a:t>https://gis.cdc.gov/grasp/diabetes/DiabetesAtlas.html</a:t>
            </a:r>
            <a:r>
              <a:rPr lang="en-US" dirty="0">
                <a:effectLst/>
              </a:rPr>
              <a:t># </a:t>
            </a:r>
          </a:p>
        </p:txBody>
      </p:sp>
    </p:spTree>
    <p:extLst>
      <p:ext uri="{BB962C8B-B14F-4D97-AF65-F5344CB8AC3E}">
        <p14:creationId xmlns:p14="http://schemas.microsoft.com/office/powerpoint/2010/main" val="227178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4BA9-4A1A-4B4F-B18D-F54043522063}"/>
              </a:ext>
            </a:extLst>
          </p:cNvPr>
          <p:cNvSpPr>
            <a:spLocks noGrp="1"/>
          </p:cNvSpPr>
          <p:nvPr>
            <p:ph type="title"/>
          </p:nvPr>
        </p:nvSpPr>
        <p:spPr/>
        <p:txBody>
          <a:bodyPr/>
          <a:lstStyle/>
          <a:p>
            <a:r>
              <a:rPr lang="en-US" dirty="0"/>
              <a:t>Introduction/Background</a:t>
            </a:r>
          </a:p>
        </p:txBody>
      </p:sp>
      <p:sp>
        <p:nvSpPr>
          <p:cNvPr id="3" name="Content Placeholder 2">
            <a:extLst>
              <a:ext uri="{FF2B5EF4-FFF2-40B4-BE49-F238E27FC236}">
                <a16:creationId xmlns:a16="http://schemas.microsoft.com/office/drawing/2014/main" id="{594E75A7-51E5-41BC-BBE4-14D764E7FE0E}"/>
              </a:ext>
            </a:extLst>
          </p:cNvPr>
          <p:cNvSpPr>
            <a:spLocks noGrp="1"/>
          </p:cNvSpPr>
          <p:nvPr>
            <p:ph idx="1"/>
          </p:nvPr>
        </p:nvSpPr>
        <p:spPr>
          <a:xfrm>
            <a:off x="68088" y="2382599"/>
            <a:ext cx="7930603" cy="3547148"/>
          </a:xfrm>
        </p:spPr>
        <p:txBody>
          <a:bodyPr>
            <a:normAutofit/>
          </a:bodyPr>
          <a:lstStyle/>
          <a:p>
            <a:r>
              <a:rPr lang="en-US" dirty="0">
                <a:effectLst/>
              </a:rPr>
              <a:t>This project looks at diabetes and determines the likelihood of development as well as how much the amount of people with the disease has changed over the years. </a:t>
            </a:r>
          </a:p>
          <a:p>
            <a:r>
              <a:rPr lang="en-US" dirty="0">
                <a:effectLst/>
              </a:rPr>
              <a:t>There are a few different types of diabetes known and each one treated in it’s own way. While some may not be preventable, this disease impacts the lives of many each year with diagnosis, complications, and death. There are many that go undiagnosed as well. There is information out there that Type 2 diabetes can be prevented with lifestyle changes and the lifestyle changes are also important when diagnosed with Gestational diabetes.</a:t>
            </a:r>
          </a:p>
        </p:txBody>
      </p:sp>
      <p:graphicFrame>
        <p:nvGraphicFramePr>
          <p:cNvPr id="5" name="Object 4">
            <a:extLst>
              <a:ext uri="{FF2B5EF4-FFF2-40B4-BE49-F238E27FC236}">
                <a16:creationId xmlns:a16="http://schemas.microsoft.com/office/drawing/2014/main" id="{21DCFE61-5080-45AB-BCC5-8610F0D52AD4}"/>
              </a:ext>
            </a:extLst>
          </p:cNvPr>
          <p:cNvGraphicFramePr>
            <a:graphicFrameLocks noChangeAspect="1"/>
          </p:cNvGraphicFramePr>
          <p:nvPr>
            <p:extLst>
              <p:ext uri="{D42A27DB-BD31-4B8C-83A1-F6EECF244321}">
                <p14:modId xmlns:p14="http://schemas.microsoft.com/office/powerpoint/2010/main" val="115482701"/>
              </p:ext>
            </p:extLst>
          </p:nvPr>
        </p:nvGraphicFramePr>
        <p:xfrm>
          <a:off x="8248072" y="1855951"/>
          <a:ext cx="3805671" cy="4923539"/>
        </p:xfrm>
        <a:graphic>
          <a:graphicData uri="http://schemas.openxmlformats.org/presentationml/2006/ole">
            <mc:AlternateContent xmlns:mc="http://schemas.openxmlformats.org/markup-compatibility/2006">
              <mc:Choice xmlns:v="urn:schemas-microsoft-com:vml" Requires="v">
                <p:oleObj spid="_x0000_s3083" name="Acrobat Document" r:id="rId5" imgW="4663440" imgH="6034757" progId="AcroExch.Document.DC">
                  <p:embed/>
                </p:oleObj>
              </mc:Choice>
              <mc:Fallback>
                <p:oleObj name="Acrobat Document" r:id="rId5" imgW="4663440" imgH="6034757" progId="AcroExch.Document.DC">
                  <p:embed/>
                  <p:pic>
                    <p:nvPicPr>
                      <p:cNvPr id="2" name="Object 1">
                        <a:extLst>
                          <a:ext uri="{FF2B5EF4-FFF2-40B4-BE49-F238E27FC236}">
                            <a16:creationId xmlns:a16="http://schemas.microsoft.com/office/drawing/2014/main" id="{B88C6276-4996-4A56-8530-D9B5F4D70904}"/>
                          </a:ext>
                        </a:extLst>
                      </p:cNvPr>
                      <p:cNvPicPr/>
                      <p:nvPr/>
                    </p:nvPicPr>
                    <p:blipFill>
                      <a:blip r:embed="rId6"/>
                      <a:stretch>
                        <a:fillRect/>
                      </a:stretch>
                    </p:blipFill>
                    <p:spPr>
                      <a:xfrm>
                        <a:off x="8248072" y="1855951"/>
                        <a:ext cx="3805671" cy="4923539"/>
                      </a:xfrm>
                      <a:prstGeom prst="rect">
                        <a:avLst/>
                      </a:prstGeom>
                    </p:spPr>
                  </p:pic>
                </p:oleObj>
              </mc:Fallback>
            </mc:AlternateContent>
          </a:graphicData>
        </a:graphic>
      </p:graphicFrame>
      <p:pic>
        <p:nvPicPr>
          <p:cNvPr id="6" name="Intro">
            <a:hlinkClick r:id="" action="ppaction://media"/>
            <a:extLst>
              <a:ext uri="{FF2B5EF4-FFF2-40B4-BE49-F238E27FC236}">
                <a16:creationId xmlns:a16="http://schemas.microsoft.com/office/drawing/2014/main" id="{A9019F91-763A-41D0-A4B9-D372F6F19A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13040" y="794874"/>
            <a:ext cx="487363" cy="487363"/>
          </a:xfrm>
          <a:prstGeom prst="rect">
            <a:avLst/>
          </a:prstGeom>
        </p:spPr>
      </p:pic>
    </p:spTree>
    <p:extLst>
      <p:ext uri="{BB962C8B-B14F-4D97-AF65-F5344CB8AC3E}">
        <p14:creationId xmlns:p14="http://schemas.microsoft.com/office/powerpoint/2010/main" val="41616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6E40-DB90-4116-9FE7-34F2B9CCBDC9}"/>
              </a:ext>
            </a:extLst>
          </p:cNvPr>
          <p:cNvSpPr>
            <a:spLocks noGrp="1"/>
          </p:cNvSpPr>
          <p:nvPr>
            <p:ph type="title"/>
          </p:nvPr>
        </p:nvSpPr>
        <p:spPr>
          <a:xfrm>
            <a:off x="913795" y="609600"/>
            <a:ext cx="10353762" cy="594049"/>
          </a:xfrm>
        </p:spPr>
        <p:txBody>
          <a:bodyPr>
            <a:normAutofit fontScale="90000"/>
          </a:bodyPr>
          <a:lstStyle/>
          <a:p>
            <a:r>
              <a:rPr lang="en-US" dirty="0"/>
              <a:t>Data</a:t>
            </a:r>
          </a:p>
        </p:txBody>
      </p:sp>
      <p:sp>
        <p:nvSpPr>
          <p:cNvPr id="3" name="Content Placeholder 2">
            <a:extLst>
              <a:ext uri="{FF2B5EF4-FFF2-40B4-BE49-F238E27FC236}">
                <a16:creationId xmlns:a16="http://schemas.microsoft.com/office/drawing/2014/main" id="{CAD18D29-977F-4EE8-A8DF-2DECD25E9C95}"/>
              </a:ext>
            </a:extLst>
          </p:cNvPr>
          <p:cNvSpPr>
            <a:spLocks noGrp="1"/>
          </p:cNvSpPr>
          <p:nvPr>
            <p:ph idx="1"/>
          </p:nvPr>
        </p:nvSpPr>
        <p:spPr>
          <a:xfrm>
            <a:off x="802958" y="1887139"/>
            <a:ext cx="10353762" cy="2225351"/>
          </a:xfrm>
        </p:spPr>
        <p:txBody>
          <a:bodyPr>
            <a:normAutofit/>
          </a:bodyPr>
          <a:lstStyle/>
          <a:p>
            <a:r>
              <a:rPr lang="en-US" dirty="0"/>
              <a:t>The dataset covers many factors including glucose, BMI, age, number of pregnancies, and blood pressure . It is also used to determine if a person will have diabetes.</a:t>
            </a:r>
          </a:p>
          <a:p>
            <a:r>
              <a:rPr lang="en-US" dirty="0"/>
              <a:t> </a:t>
            </a:r>
            <a:r>
              <a:rPr lang="en-US" dirty="0">
                <a:hlinkClick r:id="rId4"/>
              </a:rPr>
              <a:t>https://www.kaggle.com/uciml/pima-indians-diabetes-database</a:t>
            </a:r>
            <a:r>
              <a:rPr lang="en-US" dirty="0"/>
              <a:t> </a:t>
            </a:r>
          </a:p>
          <a:p>
            <a:r>
              <a:rPr lang="en-US" dirty="0"/>
              <a:t>A brief look at the data:</a:t>
            </a:r>
          </a:p>
        </p:txBody>
      </p:sp>
      <p:graphicFrame>
        <p:nvGraphicFramePr>
          <p:cNvPr id="5" name="Table 4">
            <a:extLst>
              <a:ext uri="{FF2B5EF4-FFF2-40B4-BE49-F238E27FC236}">
                <a16:creationId xmlns:a16="http://schemas.microsoft.com/office/drawing/2014/main" id="{2FFBAFBB-F004-4469-92FB-85246C7AA733}"/>
              </a:ext>
            </a:extLst>
          </p:cNvPr>
          <p:cNvGraphicFramePr>
            <a:graphicFrameLocks noGrp="1"/>
          </p:cNvGraphicFramePr>
          <p:nvPr>
            <p:extLst>
              <p:ext uri="{D42A27DB-BD31-4B8C-83A1-F6EECF244321}">
                <p14:modId xmlns:p14="http://schemas.microsoft.com/office/powerpoint/2010/main" val="1189888897"/>
              </p:ext>
            </p:extLst>
          </p:nvPr>
        </p:nvGraphicFramePr>
        <p:xfrm>
          <a:off x="1156464" y="3703320"/>
          <a:ext cx="9868424" cy="2862010"/>
        </p:xfrm>
        <a:graphic>
          <a:graphicData uri="http://schemas.openxmlformats.org/drawingml/2006/table">
            <a:tbl>
              <a:tblPr>
                <a:tableStyleId>{775DCB02-9BB8-47FD-8907-85C794F793BA}</a:tableStyleId>
              </a:tblPr>
              <a:tblGrid>
                <a:gridCol w="373380">
                  <a:extLst>
                    <a:ext uri="{9D8B030D-6E8A-4147-A177-3AD203B41FA5}">
                      <a16:colId xmlns:a16="http://schemas.microsoft.com/office/drawing/2014/main" val="1879898543"/>
                    </a:ext>
                  </a:extLst>
                </a:gridCol>
                <a:gridCol w="1490726">
                  <a:extLst>
                    <a:ext uri="{9D8B030D-6E8A-4147-A177-3AD203B41FA5}">
                      <a16:colId xmlns:a16="http://schemas.microsoft.com/office/drawing/2014/main" val="1690756695"/>
                    </a:ext>
                  </a:extLst>
                </a:gridCol>
                <a:gridCol w="1072832">
                  <a:extLst>
                    <a:ext uri="{9D8B030D-6E8A-4147-A177-3AD203B41FA5}">
                      <a16:colId xmlns:a16="http://schemas.microsoft.com/office/drawing/2014/main" val="2678036946"/>
                    </a:ext>
                  </a:extLst>
                </a:gridCol>
                <a:gridCol w="1141857">
                  <a:extLst>
                    <a:ext uri="{9D8B030D-6E8A-4147-A177-3AD203B41FA5}">
                      <a16:colId xmlns:a16="http://schemas.microsoft.com/office/drawing/2014/main" val="3519997825"/>
                    </a:ext>
                  </a:extLst>
                </a:gridCol>
                <a:gridCol w="1265618">
                  <a:extLst>
                    <a:ext uri="{9D8B030D-6E8A-4147-A177-3AD203B41FA5}">
                      <a16:colId xmlns:a16="http://schemas.microsoft.com/office/drawing/2014/main" val="1089894679"/>
                    </a:ext>
                  </a:extLst>
                </a:gridCol>
                <a:gridCol w="889317">
                  <a:extLst>
                    <a:ext uri="{9D8B030D-6E8A-4147-A177-3AD203B41FA5}">
                      <a16:colId xmlns:a16="http://schemas.microsoft.com/office/drawing/2014/main" val="2569203085"/>
                    </a:ext>
                  </a:extLst>
                </a:gridCol>
                <a:gridCol w="684530">
                  <a:extLst>
                    <a:ext uri="{9D8B030D-6E8A-4147-A177-3AD203B41FA5}">
                      <a16:colId xmlns:a16="http://schemas.microsoft.com/office/drawing/2014/main" val="4045436877"/>
                    </a:ext>
                  </a:extLst>
                </a:gridCol>
                <a:gridCol w="1153264">
                  <a:extLst>
                    <a:ext uri="{9D8B030D-6E8A-4147-A177-3AD203B41FA5}">
                      <a16:colId xmlns:a16="http://schemas.microsoft.com/office/drawing/2014/main" val="2343598718"/>
                    </a:ext>
                  </a:extLst>
                </a:gridCol>
                <a:gridCol w="643636">
                  <a:extLst>
                    <a:ext uri="{9D8B030D-6E8A-4147-A177-3AD203B41FA5}">
                      <a16:colId xmlns:a16="http://schemas.microsoft.com/office/drawing/2014/main" val="478650387"/>
                    </a:ext>
                  </a:extLst>
                </a:gridCol>
                <a:gridCol w="1153264">
                  <a:extLst>
                    <a:ext uri="{9D8B030D-6E8A-4147-A177-3AD203B41FA5}">
                      <a16:colId xmlns:a16="http://schemas.microsoft.com/office/drawing/2014/main" val="4162251331"/>
                    </a:ext>
                  </a:extLst>
                </a:gridCol>
              </a:tblGrid>
              <a:tr h="1033210">
                <a:tc>
                  <a:txBody>
                    <a:bodyPr/>
                    <a:lstStyle/>
                    <a:p>
                      <a:pPr algn="r" fontAlgn="ctr"/>
                      <a:endParaRPr lang="en-US" sz="1800" b="1" dirty="0">
                        <a:effectLst/>
                      </a:endParaRPr>
                    </a:p>
                  </a:txBody>
                  <a:tcPr anchor="ctr"/>
                </a:tc>
                <a:tc>
                  <a:txBody>
                    <a:bodyPr/>
                    <a:lstStyle/>
                    <a:p>
                      <a:pPr algn="r" fontAlgn="ctr"/>
                      <a:r>
                        <a:rPr lang="en-US" sz="1800" dirty="0">
                          <a:effectLst/>
                        </a:rPr>
                        <a:t>Pregnancies</a:t>
                      </a:r>
                      <a:endParaRPr lang="en-US" sz="1800" b="1" dirty="0">
                        <a:effectLst/>
                      </a:endParaRPr>
                    </a:p>
                  </a:txBody>
                  <a:tcPr anchor="ctr"/>
                </a:tc>
                <a:tc>
                  <a:txBody>
                    <a:bodyPr/>
                    <a:lstStyle/>
                    <a:p>
                      <a:pPr algn="r" fontAlgn="ctr"/>
                      <a:r>
                        <a:rPr lang="en-US" sz="1800" b="0" dirty="0">
                          <a:effectLst/>
                        </a:rPr>
                        <a:t>Glucose</a:t>
                      </a:r>
                    </a:p>
                  </a:txBody>
                  <a:tcPr anchor="ctr"/>
                </a:tc>
                <a:tc>
                  <a:txBody>
                    <a:bodyPr/>
                    <a:lstStyle/>
                    <a:p>
                      <a:pPr algn="r" fontAlgn="ctr"/>
                      <a:r>
                        <a:rPr lang="en-US" sz="1800" dirty="0">
                          <a:effectLst/>
                        </a:rPr>
                        <a:t>Blood</a:t>
                      </a:r>
                    </a:p>
                    <a:p>
                      <a:pPr algn="r" fontAlgn="ctr"/>
                      <a:r>
                        <a:rPr lang="en-US" sz="1800" b="0" dirty="0">
                          <a:effectLst/>
                        </a:rPr>
                        <a:t>Pressure</a:t>
                      </a:r>
                    </a:p>
                  </a:txBody>
                  <a:tcPr anchor="ctr"/>
                </a:tc>
                <a:tc>
                  <a:txBody>
                    <a:bodyPr/>
                    <a:lstStyle/>
                    <a:p>
                      <a:pPr algn="r" fontAlgn="ctr"/>
                      <a:r>
                        <a:rPr lang="en-US" sz="1800" dirty="0">
                          <a:effectLst/>
                        </a:rPr>
                        <a:t>Skin</a:t>
                      </a:r>
                    </a:p>
                    <a:p>
                      <a:pPr algn="r" fontAlgn="ctr"/>
                      <a:r>
                        <a:rPr lang="en-US" sz="1800" b="0" dirty="0">
                          <a:effectLst/>
                        </a:rPr>
                        <a:t>Thickness</a:t>
                      </a:r>
                    </a:p>
                  </a:txBody>
                  <a:tcPr anchor="ctr"/>
                </a:tc>
                <a:tc>
                  <a:txBody>
                    <a:bodyPr/>
                    <a:lstStyle/>
                    <a:p>
                      <a:pPr algn="r" fontAlgn="ctr"/>
                      <a:r>
                        <a:rPr lang="en-US" sz="1800" dirty="0">
                          <a:effectLst/>
                        </a:rPr>
                        <a:t>Insulin</a:t>
                      </a:r>
                      <a:endParaRPr lang="en-US" sz="1800" b="1" dirty="0">
                        <a:effectLst/>
                      </a:endParaRPr>
                    </a:p>
                  </a:txBody>
                  <a:tcPr anchor="ctr"/>
                </a:tc>
                <a:tc>
                  <a:txBody>
                    <a:bodyPr/>
                    <a:lstStyle/>
                    <a:p>
                      <a:pPr algn="r" fontAlgn="ctr"/>
                      <a:r>
                        <a:rPr lang="en-US" sz="1800" dirty="0">
                          <a:effectLst/>
                        </a:rPr>
                        <a:t>BMI</a:t>
                      </a:r>
                      <a:endParaRPr lang="en-US" sz="1800" b="1" dirty="0">
                        <a:effectLst/>
                      </a:endParaRPr>
                    </a:p>
                  </a:txBody>
                  <a:tcPr anchor="ctr"/>
                </a:tc>
                <a:tc>
                  <a:txBody>
                    <a:bodyPr/>
                    <a:lstStyle/>
                    <a:p>
                      <a:pPr algn="r" fontAlgn="ctr"/>
                      <a:r>
                        <a:rPr lang="en-US" sz="1800" b="0" dirty="0">
                          <a:effectLst/>
                        </a:rPr>
                        <a:t>Diabetes Pedigree Function</a:t>
                      </a:r>
                    </a:p>
                  </a:txBody>
                  <a:tcPr anchor="ctr"/>
                </a:tc>
                <a:tc>
                  <a:txBody>
                    <a:bodyPr/>
                    <a:lstStyle/>
                    <a:p>
                      <a:pPr algn="r" fontAlgn="ctr"/>
                      <a:r>
                        <a:rPr lang="en-US" sz="1800" dirty="0">
                          <a:effectLst/>
                        </a:rPr>
                        <a:t>Age</a:t>
                      </a:r>
                      <a:endParaRPr lang="en-US" sz="1800" b="1" dirty="0">
                        <a:effectLst/>
                      </a:endParaRPr>
                    </a:p>
                  </a:txBody>
                  <a:tcPr anchor="ctr"/>
                </a:tc>
                <a:tc>
                  <a:txBody>
                    <a:bodyPr/>
                    <a:lstStyle/>
                    <a:p>
                      <a:endParaRPr lang="en-US" sz="1800" dirty="0"/>
                    </a:p>
                    <a:p>
                      <a:r>
                        <a:rPr lang="en-US" sz="1800" dirty="0"/>
                        <a:t>Outcome</a:t>
                      </a:r>
                    </a:p>
                  </a:txBody>
                  <a:tcPr/>
                </a:tc>
                <a:extLst>
                  <a:ext uri="{0D108BD9-81ED-4DB2-BD59-A6C34878D82A}">
                    <a16:rowId xmlns:a16="http://schemas.microsoft.com/office/drawing/2014/main" val="3378608707"/>
                  </a:ext>
                </a:extLst>
              </a:tr>
              <a:tr h="365760">
                <a:tc>
                  <a:txBody>
                    <a:bodyPr/>
                    <a:lstStyle/>
                    <a:p>
                      <a:pPr algn="r" fontAlgn="ctr"/>
                      <a:r>
                        <a:rPr lang="en-US" sz="1800">
                          <a:effectLst/>
                        </a:rPr>
                        <a:t>0</a:t>
                      </a:r>
                    </a:p>
                  </a:txBody>
                  <a:tcPr anchor="ctr"/>
                </a:tc>
                <a:tc>
                  <a:txBody>
                    <a:bodyPr/>
                    <a:lstStyle/>
                    <a:p>
                      <a:pPr algn="r" fontAlgn="ctr"/>
                      <a:r>
                        <a:rPr lang="en-US" sz="1800">
                          <a:effectLst/>
                        </a:rPr>
                        <a:t>6</a:t>
                      </a:r>
                    </a:p>
                  </a:txBody>
                  <a:tcPr anchor="ctr"/>
                </a:tc>
                <a:tc>
                  <a:txBody>
                    <a:bodyPr/>
                    <a:lstStyle/>
                    <a:p>
                      <a:pPr algn="r" fontAlgn="ctr"/>
                      <a:r>
                        <a:rPr lang="en-US" sz="1800">
                          <a:effectLst/>
                        </a:rPr>
                        <a:t>148</a:t>
                      </a:r>
                    </a:p>
                  </a:txBody>
                  <a:tcPr anchor="ctr"/>
                </a:tc>
                <a:tc>
                  <a:txBody>
                    <a:bodyPr/>
                    <a:lstStyle/>
                    <a:p>
                      <a:pPr algn="r" fontAlgn="ctr"/>
                      <a:r>
                        <a:rPr lang="en-US" sz="1800" i="0" dirty="0">
                          <a:effectLst/>
                        </a:rPr>
                        <a:t>72</a:t>
                      </a:r>
                    </a:p>
                  </a:txBody>
                  <a:tcPr anchor="ctr"/>
                </a:tc>
                <a:tc>
                  <a:txBody>
                    <a:bodyPr/>
                    <a:lstStyle/>
                    <a:p>
                      <a:pPr algn="r" fontAlgn="ctr"/>
                      <a:r>
                        <a:rPr lang="en-US" sz="1800">
                          <a:effectLst/>
                        </a:rPr>
                        <a:t>35</a:t>
                      </a:r>
                    </a:p>
                  </a:txBody>
                  <a:tcPr anchor="ctr"/>
                </a:tc>
                <a:tc>
                  <a:txBody>
                    <a:bodyPr/>
                    <a:lstStyle/>
                    <a:p>
                      <a:pPr algn="r" fontAlgn="ctr"/>
                      <a:r>
                        <a:rPr lang="en-US" sz="1800">
                          <a:effectLst/>
                        </a:rPr>
                        <a:t>0</a:t>
                      </a:r>
                    </a:p>
                  </a:txBody>
                  <a:tcPr anchor="ctr"/>
                </a:tc>
                <a:tc>
                  <a:txBody>
                    <a:bodyPr/>
                    <a:lstStyle/>
                    <a:p>
                      <a:pPr algn="r" fontAlgn="ctr"/>
                      <a:r>
                        <a:rPr lang="en-US" sz="1800">
                          <a:effectLst/>
                        </a:rPr>
                        <a:t>33.6</a:t>
                      </a:r>
                    </a:p>
                  </a:txBody>
                  <a:tcPr anchor="ctr"/>
                </a:tc>
                <a:tc>
                  <a:txBody>
                    <a:bodyPr/>
                    <a:lstStyle/>
                    <a:p>
                      <a:pPr algn="r" fontAlgn="ctr"/>
                      <a:r>
                        <a:rPr lang="en-US" sz="1800">
                          <a:effectLst/>
                        </a:rPr>
                        <a:t>0.627</a:t>
                      </a:r>
                    </a:p>
                  </a:txBody>
                  <a:tcPr anchor="ctr"/>
                </a:tc>
                <a:tc>
                  <a:txBody>
                    <a:bodyPr/>
                    <a:lstStyle/>
                    <a:p>
                      <a:pPr algn="r" fontAlgn="ctr"/>
                      <a:r>
                        <a:rPr lang="en-US" sz="1800">
                          <a:effectLst/>
                        </a:rPr>
                        <a:t>50</a:t>
                      </a:r>
                    </a:p>
                  </a:txBody>
                  <a:tcPr anchor="ctr"/>
                </a:tc>
                <a:tc>
                  <a:txBody>
                    <a:bodyPr/>
                    <a:lstStyle/>
                    <a:p>
                      <a:pPr algn="r" fontAlgn="ctr"/>
                      <a:r>
                        <a:rPr lang="en-US" sz="1800">
                          <a:effectLst/>
                        </a:rPr>
                        <a:t>1</a:t>
                      </a:r>
                    </a:p>
                  </a:txBody>
                  <a:tcPr anchor="ctr"/>
                </a:tc>
                <a:extLst>
                  <a:ext uri="{0D108BD9-81ED-4DB2-BD59-A6C34878D82A}">
                    <a16:rowId xmlns:a16="http://schemas.microsoft.com/office/drawing/2014/main" val="928009437"/>
                  </a:ext>
                </a:extLst>
              </a:tr>
              <a:tr h="365760">
                <a:tc>
                  <a:txBody>
                    <a:bodyPr/>
                    <a:lstStyle/>
                    <a:p>
                      <a:pPr algn="r" fontAlgn="ctr"/>
                      <a:r>
                        <a:rPr lang="en-US" sz="1800">
                          <a:effectLst/>
                        </a:rPr>
                        <a:t>1</a:t>
                      </a:r>
                    </a:p>
                  </a:txBody>
                  <a:tcPr anchor="ctr"/>
                </a:tc>
                <a:tc>
                  <a:txBody>
                    <a:bodyPr/>
                    <a:lstStyle/>
                    <a:p>
                      <a:pPr algn="r" fontAlgn="ctr"/>
                      <a:r>
                        <a:rPr lang="en-US" sz="1800">
                          <a:effectLst/>
                        </a:rPr>
                        <a:t>1</a:t>
                      </a:r>
                    </a:p>
                  </a:txBody>
                  <a:tcPr anchor="ctr"/>
                </a:tc>
                <a:tc>
                  <a:txBody>
                    <a:bodyPr/>
                    <a:lstStyle/>
                    <a:p>
                      <a:pPr algn="r" fontAlgn="ctr"/>
                      <a:r>
                        <a:rPr lang="en-US" sz="1800">
                          <a:effectLst/>
                        </a:rPr>
                        <a:t>85</a:t>
                      </a:r>
                    </a:p>
                  </a:txBody>
                  <a:tcPr anchor="ctr"/>
                </a:tc>
                <a:tc>
                  <a:txBody>
                    <a:bodyPr/>
                    <a:lstStyle/>
                    <a:p>
                      <a:pPr algn="r" fontAlgn="ctr"/>
                      <a:r>
                        <a:rPr lang="en-US" sz="1800">
                          <a:effectLst/>
                        </a:rPr>
                        <a:t>66</a:t>
                      </a:r>
                    </a:p>
                  </a:txBody>
                  <a:tcPr anchor="ctr"/>
                </a:tc>
                <a:tc>
                  <a:txBody>
                    <a:bodyPr/>
                    <a:lstStyle/>
                    <a:p>
                      <a:pPr algn="r" fontAlgn="ctr"/>
                      <a:r>
                        <a:rPr lang="en-US" sz="1800">
                          <a:effectLst/>
                        </a:rPr>
                        <a:t>29</a:t>
                      </a:r>
                    </a:p>
                  </a:txBody>
                  <a:tcPr anchor="ctr"/>
                </a:tc>
                <a:tc>
                  <a:txBody>
                    <a:bodyPr/>
                    <a:lstStyle/>
                    <a:p>
                      <a:pPr algn="r" fontAlgn="ctr"/>
                      <a:r>
                        <a:rPr lang="en-US" sz="1800">
                          <a:effectLst/>
                        </a:rPr>
                        <a:t>0</a:t>
                      </a:r>
                    </a:p>
                  </a:txBody>
                  <a:tcPr anchor="ctr"/>
                </a:tc>
                <a:tc>
                  <a:txBody>
                    <a:bodyPr/>
                    <a:lstStyle/>
                    <a:p>
                      <a:pPr algn="r" fontAlgn="ctr"/>
                      <a:r>
                        <a:rPr lang="en-US" sz="1800">
                          <a:effectLst/>
                        </a:rPr>
                        <a:t>26.6</a:t>
                      </a:r>
                    </a:p>
                  </a:txBody>
                  <a:tcPr anchor="ctr"/>
                </a:tc>
                <a:tc>
                  <a:txBody>
                    <a:bodyPr/>
                    <a:lstStyle/>
                    <a:p>
                      <a:pPr algn="r" fontAlgn="ctr"/>
                      <a:r>
                        <a:rPr lang="en-US" sz="1800">
                          <a:effectLst/>
                        </a:rPr>
                        <a:t>0.351</a:t>
                      </a:r>
                    </a:p>
                  </a:txBody>
                  <a:tcPr anchor="ctr"/>
                </a:tc>
                <a:tc>
                  <a:txBody>
                    <a:bodyPr/>
                    <a:lstStyle/>
                    <a:p>
                      <a:pPr algn="r" fontAlgn="ctr"/>
                      <a:r>
                        <a:rPr lang="en-US" sz="1800">
                          <a:effectLst/>
                        </a:rPr>
                        <a:t>31</a:t>
                      </a:r>
                    </a:p>
                  </a:txBody>
                  <a:tcPr anchor="ctr"/>
                </a:tc>
                <a:tc>
                  <a:txBody>
                    <a:bodyPr/>
                    <a:lstStyle/>
                    <a:p>
                      <a:pPr algn="r" fontAlgn="ctr"/>
                      <a:r>
                        <a:rPr lang="en-US" sz="1800">
                          <a:effectLst/>
                        </a:rPr>
                        <a:t>0</a:t>
                      </a:r>
                    </a:p>
                  </a:txBody>
                  <a:tcPr anchor="ctr"/>
                </a:tc>
                <a:extLst>
                  <a:ext uri="{0D108BD9-81ED-4DB2-BD59-A6C34878D82A}">
                    <a16:rowId xmlns:a16="http://schemas.microsoft.com/office/drawing/2014/main" val="3267440724"/>
                  </a:ext>
                </a:extLst>
              </a:tr>
              <a:tr h="365760">
                <a:tc>
                  <a:txBody>
                    <a:bodyPr/>
                    <a:lstStyle/>
                    <a:p>
                      <a:pPr algn="r" fontAlgn="ctr"/>
                      <a:r>
                        <a:rPr lang="en-US" sz="1800">
                          <a:effectLst/>
                        </a:rPr>
                        <a:t>2</a:t>
                      </a:r>
                    </a:p>
                  </a:txBody>
                  <a:tcPr anchor="ctr"/>
                </a:tc>
                <a:tc>
                  <a:txBody>
                    <a:bodyPr/>
                    <a:lstStyle/>
                    <a:p>
                      <a:pPr algn="r" fontAlgn="ctr"/>
                      <a:r>
                        <a:rPr lang="en-US" sz="1800">
                          <a:effectLst/>
                        </a:rPr>
                        <a:t>8</a:t>
                      </a:r>
                    </a:p>
                  </a:txBody>
                  <a:tcPr anchor="ctr"/>
                </a:tc>
                <a:tc>
                  <a:txBody>
                    <a:bodyPr/>
                    <a:lstStyle/>
                    <a:p>
                      <a:pPr algn="r" fontAlgn="ctr"/>
                      <a:r>
                        <a:rPr lang="en-US" sz="1800">
                          <a:effectLst/>
                        </a:rPr>
                        <a:t>183</a:t>
                      </a:r>
                    </a:p>
                  </a:txBody>
                  <a:tcPr anchor="ctr"/>
                </a:tc>
                <a:tc>
                  <a:txBody>
                    <a:bodyPr/>
                    <a:lstStyle/>
                    <a:p>
                      <a:pPr algn="r" fontAlgn="ctr"/>
                      <a:r>
                        <a:rPr lang="en-US" sz="1800">
                          <a:effectLst/>
                        </a:rPr>
                        <a:t>64</a:t>
                      </a:r>
                    </a:p>
                  </a:txBody>
                  <a:tcPr anchor="ctr"/>
                </a:tc>
                <a:tc>
                  <a:txBody>
                    <a:bodyPr/>
                    <a:lstStyle/>
                    <a:p>
                      <a:pPr algn="r" fontAlgn="ctr"/>
                      <a:r>
                        <a:rPr lang="en-US" sz="1800">
                          <a:effectLst/>
                        </a:rPr>
                        <a:t>0</a:t>
                      </a:r>
                    </a:p>
                  </a:txBody>
                  <a:tcPr anchor="ctr"/>
                </a:tc>
                <a:tc>
                  <a:txBody>
                    <a:bodyPr/>
                    <a:lstStyle/>
                    <a:p>
                      <a:pPr algn="r" fontAlgn="ctr"/>
                      <a:r>
                        <a:rPr lang="en-US" sz="1800">
                          <a:effectLst/>
                        </a:rPr>
                        <a:t>0</a:t>
                      </a:r>
                    </a:p>
                  </a:txBody>
                  <a:tcPr anchor="ctr"/>
                </a:tc>
                <a:tc>
                  <a:txBody>
                    <a:bodyPr/>
                    <a:lstStyle/>
                    <a:p>
                      <a:pPr algn="r" fontAlgn="ctr"/>
                      <a:r>
                        <a:rPr lang="en-US" sz="1800">
                          <a:effectLst/>
                        </a:rPr>
                        <a:t>23.3</a:t>
                      </a:r>
                    </a:p>
                  </a:txBody>
                  <a:tcPr anchor="ctr"/>
                </a:tc>
                <a:tc>
                  <a:txBody>
                    <a:bodyPr/>
                    <a:lstStyle/>
                    <a:p>
                      <a:pPr algn="r" fontAlgn="ctr"/>
                      <a:r>
                        <a:rPr lang="en-US" sz="1800">
                          <a:effectLst/>
                        </a:rPr>
                        <a:t>0.672</a:t>
                      </a:r>
                    </a:p>
                  </a:txBody>
                  <a:tcPr anchor="ctr"/>
                </a:tc>
                <a:tc>
                  <a:txBody>
                    <a:bodyPr/>
                    <a:lstStyle/>
                    <a:p>
                      <a:pPr algn="r" fontAlgn="ctr"/>
                      <a:r>
                        <a:rPr lang="en-US" sz="1800">
                          <a:effectLst/>
                        </a:rPr>
                        <a:t>32</a:t>
                      </a:r>
                    </a:p>
                  </a:txBody>
                  <a:tcPr anchor="ctr"/>
                </a:tc>
                <a:tc>
                  <a:txBody>
                    <a:bodyPr/>
                    <a:lstStyle/>
                    <a:p>
                      <a:pPr algn="r" fontAlgn="ctr"/>
                      <a:r>
                        <a:rPr lang="en-US" sz="1800">
                          <a:effectLst/>
                        </a:rPr>
                        <a:t>1</a:t>
                      </a:r>
                    </a:p>
                  </a:txBody>
                  <a:tcPr anchor="ctr"/>
                </a:tc>
                <a:extLst>
                  <a:ext uri="{0D108BD9-81ED-4DB2-BD59-A6C34878D82A}">
                    <a16:rowId xmlns:a16="http://schemas.microsoft.com/office/drawing/2014/main" val="2552236312"/>
                  </a:ext>
                </a:extLst>
              </a:tr>
              <a:tr h="365760">
                <a:tc>
                  <a:txBody>
                    <a:bodyPr/>
                    <a:lstStyle/>
                    <a:p>
                      <a:pPr algn="r" fontAlgn="ctr"/>
                      <a:r>
                        <a:rPr lang="en-US" sz="1800">
                          <a:effectLst/>
                        </a:rPr>
                        <a:t>3</a:t>
                      </a:r>
                    </a:p>
                  </a:txBody>
                  <a:tcPr anchor="ctr"/>
                </a:tc>
                <a:tc>
                  <a:txBody>
                    <a:bodyPr/>
                    <a:lstStyle/>
                    <a:p>
                      <a:pPr algn="r" fontAlgn="ctr"/>
                      <a:r>
                        <a:rPr lang="en-US" sz="1800">
                          <a:effectLst/>
                        </a:rPr>
                        <a:t>1</a:t>
                      </a:r>
                    </a:p>
                  </a:txBody>
                  <a:tcPr anchor="ctr"/>
                </a:tc>
                <a:tc>
                  <a:txBody>
                    <a:bodyPr/>
                    <a:lstStyle/>
                    <a:p>
                      <a:pPr algn="r" fontAlgn="ctr"/>
                      <a:r>
                        <a:rPr lang="en-US" sz="1800">
                          <a:effectLst/>
                        </a:rPr>
                        <a:t>89</a:t>
                      </a:r>
                    </a:p>
                  </a:txBody>
                  <a:tcPr anchor="ctr"/>
                </a:tc>
                <a:tc>
                  <a:txBody>
                    <a:bodyPr/>
                    <a:lstStyle/>
                    <a:p>
                      <a:pPr algn="r" fontAlgn="ctr"/>
                      <a:r>
                        <a:rPr lang="en-US" sz="1800">
                          <a:effectLst/>
                        </a:rPr>
                        <a:t>66</a:t>
                      </a:r>
                    </a:p>
                  </a:txBody>
                  <a:tcPr anchor="ctr"/>
                </a:tc>
                <a:tc>
                  <a:txBody>
                    <a:bodyPr/>
                    <a:lstStyle/>
                    <a:p>
                      <a:pPr algn="r" fontAlgn="ctr"/>
                      <a:r>
                        <a:rPr lang="en-US" sz="1800">
                          <a:effectLst/>
                        </a:rPr>
                        <a:t>23</a:t>
                      </a:r>
                    </a:p>
                  </a:txBody>
                  <a:tcPr anchor="ctr"/>
                </a:tc>
                <a:tc>
                  <a:txBody>
                    <a:bodyPr/>
                    <a:lstStyle/>
                    <a:p>
                      <a:pPr algn="r" fontAlgn="ctr"/>
                      <a:r>
                        <a:rPr lang="en-US" sz="1800">
                          <a:effectLst/>
                        </a:rPr>
                        <a:t>94</a:t>
                      </a:r>
                    </a:p>
                  </a:txBody>
                  <a:tcPr anchor="ctr"/>
                </a:tc>
                <a:tc>
                  <a:txBody>
                    <a:bodyPr/>
                    <a:lstStyle/>
                    <a:p>
                      <a:pPr algn="r" fontAlgn="ctr"/>
                      <a:r>
                        <a:rPr lang="en-US" sz="1800">
                          <a:effectLst/>
                        </a:rPr>
                        <a:t>28.1</a:t>
                      </a:r>
                    </a:p>
                  </a:txBody>
                  <a:tcPr anchor="ctr"/>
                </a:tc>
                <a:tc>
                  <a:txBody>
                    <a:bodyPr/>
                    <a:lstStyle/>
                    <a:p>
                      <a:pPr algn="r" fontAlgn="ctr"/>
                      <a:r>
                        <a:rPr lang="en-US" sz="1800">
                          <a:effectLst/>
                        </a:rPr>
                        <a:t>0.167</a:t>
                      </a:r>
                    </a:p>
                  </a:txBody>
                  <a:tcPr anchor="ctr"/>
                </a:tc>
                <a:tc>
                  <a:txBody>
                    <a:bodyPr/>
                    <a:lstStyle/>
                    <a:p>
                      <a:pPr algn="r" fontAlgn="ctr"/>
                      <a:r>
                        <a:rPr lang="en-US" sz="1800">
                          <a:effectLst/>
                        </a:rPr>
                        <a:t>21</a:t>
                      </a:r>
                    </a:p>
                  </a:txBody>
                  <a:tcPr anchor="ctr"/>
                </a:tc>
                <a:tc>
                  <a:txBody>
                    <a:bodyPr/>
                    <a:lstStyle/>
                    <a:p>
                      <a:pPr algn="r" fontAlgn="ctr"/>
                      <a:r>
                        <a:rPr lang="en-US" sz="1800">
                          <a:effectLst/>
                        </a:rPr>
                        <a:t>0</a:t>
                      </a:r>
                    </a:p>
                  </a:txBody>
                  <a:tcPr anchor="ctr"/>
                </a:tc>
                <a:extLst>
                  <a:ext uri="{0D108BD9-81ED-4DB2-BD59-A6C34878D82A}">
                    <a16:rowId xmlns:a16="http://schemas.microsoft.com/office/drawing/2014/main" val="1713337986"/>
                  </a:ext>
                </a:extLst>
              </a:tr>
              <a:tr h="365760">
                <a:tc>
                  <a:txBody>
                    <a:bodyPr/>
                    <a:lstStyle/>
                    <a:p>
                      <a:pPr algn="r" fontAlgn="ctr"/>
                      <a:r>
                        <a:rPr lang="en-US" sz="1800">
                          <a:effectLst/>
                        </a:rPr>
                        <a:t>4</a:t>
                      </a:r>
                    </a:p>
                  </a:txBody>
                  <a:tcPr anchor="ctr"/>
                </a:tc>
                <a:tc>
                  <a:txBody>
                    <a:bodyPr/>
                    <a:lstStyle/>
                    <a:p>
                      <a:pPr algn="r" fontAlgn="ctr"/>
                      <a:r>
                        <a:rPr lang="en-US" sz="1800">
                          <a:effectLst/>
                        </a:rPr>
                        <a:t>0</a:t>
                      </a:r>
                    </a:p>
                  </a:txBody>
                  <a:tcPr anchor="ctr"/>
                </a:tc>
                <a:tc>
                  <a:txBody>
                    <a:bodyPr/>
                    <a:lstStyle/>
                    <a:p>
                      <a:pPr algn="r" fontAlgn="ctr"/>
                      <a:r>
                        <a:rPr lang="en-US" sz="1800">
                          <a:effectLst/>
                        </a:rPr>
                        <a:t>137</a:t>
                      </a:r>
                    </a:p>
                  </a:txBody>
                  <a:tcPr anchor="ctr"/>
                </a:tc>
                <a:tc>
                  <a:txBody>
                    <a:bodyPr/>
                    <a:lstStyle/>
                    <a:p>
                      <a:pPr algn="r" fontAlgn="ctr"/>
                      <a:r>
                        <a:rPr lang="en-US" sz="1800">
                          <a:effectLst/>
                        </a:rPr>
                        <a:t>40</a:t>
                      </a:r>
                    </a:p>
                  </a:txBody>
                  <a:tcPr anchor="ctr"/>
                </a:tc>
                <a:tc>
                  <a:txBody>
                    <a:bodyPr/>
                    <a:lstStyle/>
                    <a:p>
                      <a:pPr algn="r" fontAlgn="ctr"/>
                      <a:r>
                        <a:rPr lang="en-US" sz="1800">
                          <a:effectLst/>
                        </a:rPr>
                        <a:t>35</a:t>
                      </a:r>
                    </a:p>
                  </a:txBody>
                  <a:tcPr anchor="ctr"/>
                </a:tc>
                <a:tc>
                  <a:txBody>
                    <a:bodyPr/>
                    <a:lstStyle/>
                    <a:p>
                      <a:pPr algn="r" fontAlgn="ctr"/>
                      <a:r>
                        <a:rPr lang="en-US" sz="1800">
                          <a:effectLst/>
                        </a:rPr>
                        <a:t>168</a:t>
                      </a:r>
                    </a:p>
                  </a:txBody>
                  <a:tcPr anchor="ctr"/>
                </a:tc>
                <a:tc>
                  <a:txBody>
                    <a:bodyPr/>
                    <a:lstStyle/>
                    <a:p>
                      <a:pPr algn="r" fontAlgn="ctr"/>
                      <a:r>
                        <a:rPr lang="en-US" sz="1800">
                          <a:effectLst/>
                        </a:rPr>
                        <a:t>43.1</a:t>
                      </a:r>
                    </a:p>
                  </a:txBody>
                  <a:tcPr anchor="ctr"/>
                </a:tc>
                <a:tc>
                  <a:txBody>
                    <a:bodyPr/>
                    <a:lstStyle/>
                    <a:p>
                      <a:pPr algn="r" fontAlgn="ctr"/>
                      <a:r>
                        <a:rPr lang="en-US" sz="1800" dirty="0">
                          <a:effectLst/>
                        </a:rPr>
                        <a:t>2.288</a:t>
                      </a:r>
                    </a:p>
                  </a:txBody>
                  <a:tcPr anchor="ctr"/>
                </a:tc>
                <a:tc>
                  <a:txBody>
                    <a:bodyPr/>
                    <a:lstStyle/>
                    <a:p>
                      <a:pPr algn="r" fontAlgn="ctr"/>
                      <a:r>
                        <a:rPr lang="en-US" sz="1800">
                          <a:effectLst/>
                        </a:rPr>
                        <a:t>33</a:t>
                      </a:r>
                    </a:p>
                  </a:txBody>
                  <a:tcPr anchor="ctr"/>
                </a:tc>
                <a:tc>
                  <a:txBody>
                    <a:bodyPr/>
                    <a:lstStyle/>
                    <a:p>
                      <a:pPr algn="r" fontAlgn="ctr"/>
                      <a:r>
                        <a:rPr lang="en-US" sz="1800" dirty="0">
                          <a:effectLst/>
                        </a:rPr>
                        <a:t>1</a:t>
                      </a:r>
                    </a:p>
                  </a:txBody>
                  <a:tcPr anchor="ctr"/>
                </a:tc>
                <a:extLst>
                  <a:ext uri="{0D108BD9-81ED-4DB2-BD59-A6C34878D82A}">
                    <a16:rowId xmlns:a16="http://schemas.microsoft.com/office/drawing/2014/main" val="3712679856"/>
                  </a:ext>
                </a:extLst>
              </a:tr>
            </a:tbl>
          </a:graphicData>
        </a:graphic>
      </p:graphicFrame>
      <p:pic>
        <p:nvPicPr>
          <p:cNvPr id="6" name="Data">
            <a:hlinkClick r:id="" action="ppaction://media"/>
            <a:extLst>
              <a:ext uri="{FF2B5EF4-FFF2-40B4-BE49-F238E27FC236}">
                <a16:creationId xmlns:a16="http://schemas.microsoft.com/office/drawing/2014/main" id="{6686E0A9-4C28-49D5-8AA7-84A4C4FEDF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8205" y="860904"/>
            <a:ext cx="487363" cy="487363"/>
          </a:xfrm>
          <a:prstGeom prst="rect">
            <a:avLst/>
          </a:prstGeom>
        </p:spPr>
      </p:pic>
    </p:spTree>
    <p:extLst>
      <p:ext uri="{BB962C8B-B14F-4D97-AF65-F5344CB8AC3E}">
        <p14:creationId xmlns:p14="http://schemas.microsoft.com/office/powerpoint/2010/main" val="178574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B5BF-A408-46EF-9AB2-E9AD451AB0D4}"/>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4E2BF3A4-9A38-4725-B673-DBAD72B7B418}"/>
              </a:ext>
            </a:extLst>
          </p:cNvPr>
          <p:cNvSpPr>
            <a:spLocks noGrp="1"/>
          </p:cNvSpPr>
          <p:nvPr>
            <p:ph idx="1"/>
          </p:nvPr>
        </p:nvSpPr>
        <p:spPr/>
        <p:txBody>
          <a:bodyPr>
            <a:normAutofit fontScale="92500" lnSpcReduction="10000"/>
          </a:bodyPr>
          <a:lstStyle/>
          <a:p>
            <a:r>
              <a:rPr lang="en-US" b="1" dirty="0"/>
              <a:t>Pregnancies</a:t>
            </a:r>
            <a:r>
              <a:rPr lang="en-US" dirty="0"/>
              <a:t>: # of times pregnant</a:t>
            </a:r>
          </a:p>
          <a:p>
            <a:r>
              <a:rPr lang="en-US" b="1" dirty="0"/>
              <a:t>Glucose</a:t>
            </a:r>
            <a:r>
              <a:rPr lang="en-US" dirty="0"/>
              <a:t>: Plasma glucose concentration a 2 hours in an oral glucose tolerance test</a:t>
            </a:r>
          </a:p>
          <a:p>
            <a:r>
              <a:rPr lang="en-US" b="1" dirty="0"/>
              <a:t>Blood Pressure</a:t>
            </a:r>
            <a:r>
              <a:rPr lang="en-US" dirty="0"/>
              <a:t>: Diastolic blood pressure (mm Hg)</a:t>
            </a:r>
          </a:p>
          <a:p>
            <a:r>
              <a:rPr lang="en-US" b="1" dirty="0"/>
              <a:t>Skin Thickness</a:t>
            </a:r>
            <a:r>
              <a:rPr lang="en-US" dirty="0"/>
              <a:t>: Triceps skin fold thickness (mm)</a:t>
            </a:r>
          </a:p>
          <a:p>
            <a:r>
              <a:rPr lang="en-US" b="1" dirty="0"/>
              <a:t>Insulin</a:t>
            </a:r>
            <a:r>
              <a:rPr lang="en-US" dirty="0"/>
              <a:t>: 2-Hour serum insulin (mu U/ml)</a:t>
            </a:r>
          </a:p>
          <a:p>
            <a:r>
              <a:rPr lang="en-US" b="1" dirty="0"/>
              <a:t>BMI</a:t>
            </a:r>
            <a:r>
              <a:rPr lang="en-US" dirty="0"/>
              <a:t>: Body mass index (weight in kg/(height in m)^2)</a:t>
            </a:r>
          </a:p>
          <a:p>
            <a:r>
              <a:rPr lang="en-US" b="1" dirty="0"/>
              <a:t>Diabetes</a:t>
            </a:r>
            <a:r>
              <a:rPr lang="en-US" dirty="0"/>
              <a:t> </a:t>
            </a:r>
            <a:r>
              <a:rPr lang="en-US" b="1" dirty="0"/>
              <a:t>Pedigree</a:t>
            </a:r>
            <a:r>
              <a:rPr lang="en-US" dirty="0"/>
              <a:t> </a:t>
            </a:r>
            <a:r>
              <a:rPr lang="en-US" b="1" dirty="0"/>
              <a:t>Function</a:t>
            </a:r>
            <a:r>
              <a:rPr lang="en-US" dirty="0"/>
              <a:t>: a function that represents how likely they are to get the disease by extrapolating from their family history</a:t>
            </a:r>
          </a:p>
          <a:p>
            <a:r>
              <a:rPr lang="en-US" b="1" dirty="0"/>
              <a:t>Age</a:t>
            </a:r>
            <a:r>
              <a:rPr lang="en-US" dirty="0"/>
              <a:t>: Age in years</a:t>
            </a:r>
          </a:p>
          <a:p>
            <a:r>
              <a:rPr lang="en-US" b="1" dirty="0"/>
              <a:t>Outcome</a:t>
            </a:r>
            <a:r>
              <a:rPr lang="en-US" dirty="0"/>
              <a:t>: Class variable (0: non-diabetic, 1: diabetic)</a:t>
            </a:r>
          </a:p>
        </p:txBody>
      </p:sp>
      <p:pic>
        <p:nvPicPr>
          <p:cNvPr id="4" name="Data Description">
            <a:hlinkClick r:id="" action="ppaction://media"/>
            <a:extLst>
              <a:ext uri="{FF2B5EF4-FFF2-40B4-BE49-F238E27FC236}">
                <a16:creationId xmlns:a16="http://schemas.microsoft.com/office/drawing/2014/main" id="{6EFF4A38-AB83-45FD-9EE9-8A5EB28D05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25099" y="794874"/>
            <a:ext cx="487363" cy="487363"/>
          </a:xfrm>
          <a:prstGeom prst="rect">
            <a:avLst/>
          </a:prstGeom>
        </p:spPr>
      </p:pic>
    </p:spTree>
    <p:extLst>
      <p:ext uri="{BB962C8B-B14F-4D97-AF65-F5344CB8AC3E}">
        <p14:creationId xmlns:p14="http://schemas.microsoft.com/office/powerpoint/2010/main" val="5722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AFE60-AFFF-492B-BACC-FD305034B51E}"/>
              </a:ext>
            </a:extLst>
          </p:cNvPr>
          <p:cNvSpPr>
            <a:spLocks noGrp="1"/>
          </p:cNvSpPr>
          <p:nvPr>
            <p:ph type="title"/>
          </p:nvPr>
        </p:nvSpPr>
        <p:spPr/>
        <p:txBody>
          <a:bodyPr/>
          <a:lstStyle/>
          <a:p>
            <a:r>
              <a:rPr lang="en-US" dirty="0"/>
              <a:t>Data Preparation / </a:t>
            </a:r>
            <a:br>
              <a:rPr lang="en-US" dirty="0"/>
            </a:br>
            <a:r>
              <a:rPr lang="en-US" dirty="0"/>
              <a:t>Exploratory Data Analysis</a:t>
            </a:r>
          </a:p>
        </p:txBody>
      </p:sp>
      <p:sp>
        <p:nvSpPr>
          <p:cNvPr id="3" name="Content Placeholder 2">
            <a:extLst>
              <a:ext uri="{FF2B5EF4-FFF2-40B4-BE49-F238E27FC236}">
                <a16:creationId xmlns:a16="http://schemas.microsoft.com/office/drawing/2014/main" id="{29DD5778-0EAC-464C-853B-39D640884D87}"/>
              </a:ext>
            </a:extLst>
          </p:cNvPr>
          <p:cNvSpPr>
            <a:spLocks noGrp="1"/>
          </p:cNvSpPr>
          <p:nvPr>
            <p:ph idx="1"/>
          </p:nvPr>
        </p:nvSpPr>
        <p:spPr/>
        <p:txBody>
          <a:bodyPr/>
          <a:lstStyle/>
          <a:p>
            <a:r>
              <a:rPr lang="en-US" dirty="0"/>
              <a:t>Verifying the data had no missing or </a:t>
            </a:r>
            <a:r>
              <a:rPr lang="en-US" dirty="0" err="1"/>
              <a:t>NaN</a:t>
            </a:r>
            <a:r>
              <a:rPr lang="en-US" dirty="0"/>
              <a:t> values</a:t>
            </a:r>
          </a:p>
          <a:p>
            <a:r>
              <a:rPr lang="en-US" dirty="0"/>
              <a:t>Renaming columns to ensure they were all the same format and for easy reading</a:t>
            </a:r>
          </a:p>
          <a:p>
            <a:r>
              <a:rPr lang="en-US" dirty="0"/>
              <a:t>Verifying the type of information on the dataset</a:t>
            </a:r>
          </a:p>
          <a:p>
            <a:endParaRPr lang="en-US" dirty="0"/>
          </a:p>
          <a:p>
            <a:r>
              <a:rPr lang="en-US" dirty="0"/>
              <a:t>Data visualizations to better understand the data</a:t>
            </a:r>
          </a:p>
        </p:txBody>
      </p:sp>
      <p:pic>
        <p:nvPicPr>
          <p:cNvPr id="4" name="EDA">
            <a:hlinkClick r:id="" action="ppaction://media"/>
            <a:extLst>
              <a:ext uri="{FF2B5EF4-FFF2-40B4-BE49-F238E27FC236}">
                <a16:creationId xmlns:a16="http://schemas.microsoft.com/office/drawing/2014/main" id="{5C3A4632-3D0F-437B-9150-7A9ECBA0D4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70819" y="794874"/>
            <a:ext cx="487363" cy="487363"/>
          </a:xfrm>
          <a:prstGeom prst="rect">
            <a:avLst/>
          </a:prstGeom>
        </p:spPr>
      </p:pic>
    </p:spTree>
    <p:extLst>
      <p:ext uri="{BB962C8B-B14F-4D97-AF65-F5344CB8AC3E}">
        <p14:creationId xmlns:p14="http://schemas.microsoft.com/office/powerpoint/2010/main" val="262165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1740D0-7267-4C1F-B563-FC542D099B85}"/>
              </a:ext>
            </a:extLst>
          </p:cNvPr>
          <p:cNvSpPr>
            <a:spLocks noGrp="1"/>
          </p:cNvSpPr>
          <p:nvPr>
            <p:ph type="title"/>
          </p:nvPr>
        </p:nvSpPr>
        <p:spPr>
          <a:xfrm>
            <a:off x="1505527" y="711200"/>
            <a:ext cx="10353762" cy="699796"/>
          </a:xfrm>
        </p:spPr>
        <p:txBody>
          <a:bodyPr>
            <a:normAutofit/>
          </a:bodyPr>
          <a:lstStyle/>
          <a:p>
            <a:r>
              <a:rPr lang="en-US" dirty="0"/>
              <a:t>Graphs for each variable</a:t>
            </a:r>
          </a:p>
        </p:txBody>
      </p:sp>
      <p:pic>
        <p:nvPicPr>
          <p:cNvPr id="6" name="Picture 2">
            <a:extLst>
              <a:ext uri="{FF2B5EF4-FFF2-40B4-BE49-F238E27FC236}">
                <a16:creationId xmlns:a16="http://schemas.microsoft.com/office/drawing/2014/main" id="{4142A48D-5278-43FA-94E9-245C9385D9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5527" y="2011363"/>
            <a:ext cx="8414328" cy="4620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397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AC5D-6E4B-4477-AEAE-3E9C4D548618}"/>
              </a:ext>
            </a:extLst>
          </p:cNvPr>
          <p:cNvSpPr>
            <a:spLocks noGrp="1"/>
          </p:cNvSpPr>
          <p:nvPr>
            <p:ph type="title"/>
          </p:nvPr>
        </p:nvSpPr>
        <p:spPr/>
        <p:txBody>
          <a:bodyPr/>
          <a:lstStyle/>
          <a:p>
            <a:r>
              <a:rPr lang="en-US" dirty="0"/>
              <a:t>OUTCOME – TARGET VARIABLE</a:t>
            </a:r>
          </a:p>
        </p:txBody>
      </p:sp>
      <p:pic>
        <p:nvPicPr>
          <p:cNvPr id="11" name="Image2">
            <a:extLst>
              <a:ext uri="{FF2B5EF4-FFF2-40B4-BE49-F238E27FC236}">
                <a16:creationId xmlns:a16="http://schemas.microsoft.com/office/drawing/2014/main" id="{2E6B7E9D-8C15-4622-8BB5-36D659DC3307}"/>
              </a:ext>
            </a:extLst>
          </p:cNvPr>
          <p:cNvPicPr>
            <a:picLocks noGrp="1"/>
          </p:cNvPicPr>
          <p:nvPr>
            <p:ph sz="half" idx="1"/>
          </p:nvPr>
        </p:nvPicPr>
        <p:blipFill>
          <a:blip r:embed="rId4">
            <a:lum/>
            <a:alphaModFix/>
          </a:blip>
          <a:stretch>
            <a:fillRect/>
          </a:stretch>
        </p:blipFill>
        <p:spPr>
          <a:xfrm>
            <a:off x="6794386" y="2057227"/>
            <a:ext cx="4382161" cy="4206875"/>
          </a:xfrm>
          <a:prstGeom prst="rect">
            <a:avLst/>
          </a:prstGeom>
          <a:ln>
            <a:noFill/>
            <a:prstDash/>
          </a:ln>
        </p:spPr>
      </p:pic>
      <p:sp>
        <p:nvSpPr>
          <p:cNvPr id="10" name="Content Placeholder 9">
            <a:extLst>
              <a:ext uri="{FF2B5EF4-FFF2-40B4-BE49-F238E27FC236}">
                <a16:creationId xmlns:a16="http://schemas.microsoft.com/office/drawing/2014/main" id="{4A02D6C2-DF60-47D2-874E-DFF0817203C9}"/>
              </a:ext>
            </a:extLst>
          </p:cNvPr>
          <p:cNvSpPr>
            <a:spLocks noGrp="1"/>
          </p:cNvSpPr>
          <p:nvPr>
            <p:ph sz="half" idx="2"/>
          </p:nvPr>
        </p:nvSpPr>
        <p:spPr>
          <a:xfrm>
            <a:off x="716626" y="2961945"/>
            <a:ext cx="4382161" cy="1933328"/>
          </a:xfrm>
        </p:spPr>
        <p:txBody>
          <a:bodyPr/>
          <a:lstStyle/>
          <a:p>
            <a:r>
              <a:rPr lang="en-US" dirty="0"/>
              <a:t>Non diabetic is represented as zero and has 500 values</a:t>
            </a:r>
          </a:p>
          <a:p>
            <a:r>
              <a:rPr lang="en-US" dirty="0"/>
              <a:t>Diabetic is represented as one and has 268 values</a:t>
            </a:r>
          </a:p>
          <a:p>
            <a:pPr marL="0" indent="0">
              <a:buNone/>
            </a:pPr>
            <a:endParaRPr lang="en-US" dirty="0"/>
          </a:p>
        </p:txBody>
      </p:sp>
      <p:pic>
        <p:nvPicPr>
          <p:cNvPr id="12" name="Target Variable">
            <a:hlinkClick r:id="" action="ppaction://media"/>
            <a:extLst>
              <a:ext uri="{FF2B5EF4-FFF2-40B4-BE49-F238E27FC236}">
                <a16:creationId xmlns:a16="http://schemas.microsoft.com/office/drawing/2014/main" id="{7D29402A-8FB9-4E5C-BA1A-A15FFBE74E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99636" y="794874"/>
            <a:ext cx="487363" cy="487363"/>
          </a:xfrm>
          <a:prstGeom prst="rect">
            <a:avLst/>
          </a:prstGeom>
        </p:spPr>
      </p:pic>
    </p:spTree>
    <p:extLst>
      <p:ext uri="{BB962C8B-B14F-4D97-AF65-F5344CB8AC3E}">
        <p14:creationId xmlns:p14="http://schemas.microsoft.com/office/powerpoint/2010/main" val="13118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2C5C-9601-4983-9AE6-23D518E2BCBC}"/>
              </a:ext>
            </a:extLst>
          </p:cNvPr>
          <p:cNvSpPr>
            <a:spLocks noGrp="1"/>
          </p:cNvSpPr>
          <p:nvPr>
            <p:ph type="title"/>
          </p:nvPr>
        </p:nvSpPr>
        <p:spPr>
          <a:xfrm>
            <a:off x="913795" y="321121"/>
            <a:ext cx="10547928" cy="1508760"/>
          </a:xfrm>
        </p:spPr>
        <p:txBody>
          <a:bodyPr/>
          <a:lstStyle/>
          <a:p>
            <a:r>
              <a:rPr lang="en-US" dirty="0"/>
              <a:t>Other variables in relation to outcome</a:t>
            </a:r>
          </a:p>
        </p:txBody>
      </p:sp>
      <p:pic>
        <p:nvPicPr>
          <p:cNvPr id="4" name="Picture 3">
            <a:extLst>
              <a:ext uri="{FF2B5EF4-FFF2-40B4-BE49-F238E27FC236}">
                <a16:creationId xmlns:a16="http://schemas.microsoft.com/office/drawing/2014/main" id="{561CCC23-7C33-4167-9A01-4AACA95BF16B}"/>
              </a:ext>
            </a:extLst>
          </p:cNvPr>
          <p:cNvPicPr/>
          <p:nvPr/>
        </p:nvPicPr>
        <p:blipFill>
          <a:blip r:embed="rId4">
            <a:extLst>
              <a:ext uri="{28A0092B-C50C-407E-A947-70E740481C1C}">
                <a14:useLocalDpi xmlns:a14="http://schemas.microsoft.com/office/drawing/2010/main" val="0"/>
              </a:ext>
            </a:extLst>
          </a:blip>
          <a:stretch>
            <a:fillRect/>
          </a:stretch>
        </p:blipFill>
        <p:spPr>
          <a:xfrm>
            <a:off x="0" y="1917382"/>
            <a:ext cx="3822382" cy="2096395"/>
          </a:xfrm>
          <a:prstGeom prst="rect">
            <a:avLst/>
          </a:prstGeom>
        </p:spPr>
      </p:pic>
      <p:pic>
        <p:nvPicPr>
          <p:cNvPr id="5" name="Picture 4">
            <a:extLst>
              <a:ext uri="{FF2B5EF4-FFF2-40B4-BE49-F238E27FC236}">
                <a16:creationId xmlns:a16="http://schemas.microsoft.com/office/drawing/2014/main" id="{4318B6E4-7DF2-4CAA-96FA-E3157F8B76BC}"/>
              </a:ext>
            </a:extLst>
          </p:cNvPr>
          <p:cNvPicPr/>
          <p:nvPr/>
        </p:nvPicPr>
        <p:blipFill>
          <a:blip r:embed="rId5">
            <a:extLst>
              <a:ext uri="{28A0092B-C50C-407E-A947-70E740481C1C}">
                <a14:useLocalDpi xmlns:a14="http://schemas.microsoft.com/office/drawing/2010/main" val="0"/>
              </a:ext>
            </a:extLst>
          </a:blip>
          <a:stretch>
            <a:fillRect/>
          </a:stretch>
        </p:blipFill>
        <p:spPr>
          <a:xfrm>
            <a:off x="3822382" y="1932903"/>
            <a:ext cx="3920836" cy="2096395"/>
          </a:xfrm>
          <a:prstGeom prst="rect">
            <a:avLst/>
          </a:prstGeom>
        </p:spPr>
      </p:pic>
      <p:pic>
        <p:nvPicPr>
          <p:cNvPr id="6" name="Picture 5">
            <a:extLst>
              <a:ext uri="{FF2B5EF4-FFF2-40B4-BE49-F238E27FC236}">
                <a16:creationId xmlns:a16="http://schemas.microsoft.com/office/drawing/2014/main" id="{73464276-6BFF-4407-954A-B0A03CC4221F}"/>
              </a:ext>
            </a:extLst>
          </p:cNvPr>
          <p:cNvPicPr/>
          <p:nvPr/>
        </p:nvPicPr>
        <p:blipFill>
          <a:blip r:embed="rId6">
            <a:extLst>
              <a:ext uri="{28A0092B-C50C-407E-A947-70E740481C1C}">
                <a14:useLocalDpi xmlns:a14="http://schemas.microsoft.com/office/drawing/2010/main" val="0"/>
              </a:ext>
            </a:extLst>
          </a:blip>
          <a:stretch>
            <a:fillRect/>
          </a:stretch>
        </p:blipFill>
        <p:spPr>
          <a:xfrm>
            <a:off x="7743218" y="1932903"/>
            <a:ext cx="3916219" cy="2096395"/>
          </a:xfrm>
          <a:prstGeom prst="rect">
            <a:avLst/>
          </a:prstGeom>
        </p:spPr>
      </p:pic>
      <p:pic>
        <p:nvPicPr>
          <p:cNvPr id="7" name="Picture 6">
            <a:extLst>
              <a:ext uri="{FF2B5EF4-FFF2-40B4-BE49-F238E27FC236}">
                <a16:creationId xmlns:a16="http://schemas.microsoft.com/office/drawing/2014/main" id="{E2067140-CC2C-4C00-AE20-03602678BAD4}"/>
              </a:ext>
            </a:extLst>
          </p:cNvPr>
          <p:cNvPicPr/>
          <p:nvPr/>
        </p:nvPicPr>
        <p:blipFill>
          <a:blip r:embed="rId7">
            <a:extLst>
              <a:ext uri="{28A0092B-C50C-407E-A947-70E740481C1C}">
                <a14:useLocalDpi xmlns:a14="http://schemas.microsoft.com/office/drawing/2010/main" val="0"/>
              </a:ext>
            </a:extLst>
          </a:blip>
          <a:stretch>
            <a:fillRect/>
          </a:stretch>
        </p:blipFill>
        <p:spPr>
          <a:xfrm>
            <a:off x="3942454" y="4440482"/>
            <a:ext cx="3800763" cy="2065353"/>
          </a:xfrm>
          <a:prstGeom prst="rect">
            <a:avLst/>
          </a:prstGeom>
        </p:spPr>
      </p:pic>
      <p:pic>
        <p:nvPicPr>
          <p:cNvPr id="8" name="Picture 7">
            <a:extLst>
              <a:ext uri="{FF2B5EF4-FFF2-40B4-BE49-F238E27FC236}">
                <a16:creationId xmlns:a16="http://schemas.microsoft.com/office/drawing/2014/main" id="{AAC97BC5-C6C8-4D47-908E-2B13F79A8A88}"/>
              </a:ext>
            </a:extLst>
          </p:cNvPr>
          <p:cNvPicPr/>
          <p:nvPr/>
        </p:nvPicPr>
        <p:blipFill>
          <a:blip r:embed="rId8">
            <a:extLst>
              <a:ext uri="{28A0092B-C50C-407E-A947-70E740481C1C}">
                <a14:useLocalDpi xmlns:a14="http://schemas.microsoft.com/office/drawing/2010/main" val="0"/>
              </a:ext>
            </a:extLst>
          </a:blip>
          <a:stretch>
            <a:fillRect/>
          </a:stretch>
        </p:blipFill>
        <p:spPr>
          <a:xfrm>
            <a:off x="7743218" y="4471524"/>
            <a:ext cx="3847783" cy="2096395"/>
          </a:xfrm>
          <a:prstGeom prst="rect">
            <a:avLst/>
          </a:prstGeom>
        </p:spPr>
      </p:pic>
      <p:pic>
        <p:nvPicPr>
          <p:cNvPr id="9" name="Picture 8">
            <a:extLst>
              <a:ext uri="{FF2B5EF4-FFF2-40B4-BE49-F238E27FC236}">
                <a16:creationId xmlns:a16="http://schemas.microsoft.com/office/drawing/2014/main" id="{35AC128A-47A4-4D6E-A009-59587476AB10}"/>
              </a:ext>
            </a:extLst>
          </p:cNvPr>
          <p:cNvPicPr/>
          <p:nvPr/>
        </p:nvPicPr>
        <p:blipFill>
          <a:blip r:embed="rId9">
            <a:extLst>
              <a:ext uri="{28A0092B-C50C-407E-A947-70E740481C1C}">
                <a14:useLocalDpi xmlns:a14="http://schemas.microsoft.com/office/drawing/2010/main" val="0"/>
              </a:ext>
            </a:extLst>
          </a:blip>
          <a:stretch>
            <a:fillRect/>
          </a:stretch>
        </p:blipFill>
        <p:spPr>
          <a:xfrm>
            <a:off x="158172" y="4471524"/>
            <a:ext cx="3784283" cy="2065353"/>
          </a:xfrm>
          <a:prstGeom prst="rect">
            <a:avLst/>
          </a:prstGeom>
        </p:spPr>
      </p:pic>
      <p:pic>
        <p:nvPicPr>
          <p:cNvPr id="10" name="Others">
            <a:hlinkClick r:id="" action="ppaction://media"/>
            <a:extLst>
              <a:ext uri="{FF2B5EF4-FFF2-40B4-BE49-F238E27FC236}">
                <a16:creationId xmlns:a16="http://schemas.microsoft.com/office/drawing/2014/main" id="{A2326806-55A6-41DE-8AB8-44A80E39E79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15755" y="831819"/>
            <a:ext cx="487363" cy="487363"/>
          </a:xfrm>
          <a:prstGeom prst="rect">
            <a:avLst/>
          </a:prstGeom>
        </p:spPr>
      </p:pic>
    </p:spTree>
    <p:extLst>
      <p:ext uri="{BB962C8B-B14F-4D97-AF65-F5344CB8AC3E}">
        <p14:creationId xmlns:p14="http://schemas.microsoft.com/office/powerpoint/2010/main" val="18382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E4CB1-A4C0-4E35-AF64-4473470E5048}"/>
              </a:ext>
            </a:extLst>
          </p:cNvPr>
          <p:cNvSpPr>
            <a:spLocks noGrp="1"/>
          </p:cNvSpPr>
          <p:nvPr>
            <p:ph type="title"/>
          </p:nvPr>
        </p:nvSpPr>
        <p:spPr/>
        <p:txBody>
          <a:bodyPr/>
          <a:lstStyle/>
          <a:p>
            <a:r>
              <a:rPr lang="en-US" dirty="0"/>
              <a:t>Understanding the data</a:t>
            </a:r>
          </a:p>
        </p:txBody>
      </p:sp>
      <p:sp>
        <p:nvSpPr>
          <p:cNvPr id="3" name="Content Placeholder 2">
            <a:extLst>
              <a:ext uri="{FF2B5EF4-FFF2-40B4-BE49-F238E27FC236}">
                <a16:creationId xmlns:a16="http://schemas.microsoft.com/office/drawing/2014/main" id="{F30E4ED5-C810-4025-B57C-0D7F2BC94F9F}"/>
              </a:ext>
            </a:extLst>
          </p:cNvPr>
          <p:cNvSpPr>
            <a:spLocks noGrp="1"/>
          </p:cNvSpPr>
          <p:nvPr>
            <p:ph idx="1"/>
          </p:nvPr>
        </p:nvSpPr>
        <p:spPr/>
        <p:txBody>
          <a:bodyPr>
            <a:normAutofit/>
          </a:bodyPr>
          <a:lstStyle/>
          <a:p>
            <a:endParaRPr lang="en-US" dirty="0"/>
          </a:p>
          <a:p>
            <a:endParaRPr lang="en-US" dirty="0"/>
          </a:p>
        </p:txBody>
      </p:sp>
      <p:sp>
        <p:nvSpPr>
          <p:cNvPr id="6" name="Text Placeholder 5">
            <a:extLst>
              <a:ext uri="{FF2B5EF4-FFF2-40B4-BE49-F238E27FC236}">
                <a16:creationId xmlns:a16="http://schemas.microsoft.com/office/drawing/2014/main" id="{72CEC1B2-5AA8-4E07-9197-6DB4BE9C5520}"/>
              </a:ext>
            </a:extLst>
          </p:cNvPr>
          <p:cNvSpPr>
            <a:spLocks noGrp="1"/>
          </p:cNvSpPr>
          <p:nvPr>
            <p:ph type="body" sz="half" idx="2"/>
          </p:nvPr>
        </p:nvSpPr>
        <p:spPr/>
        <p:txBody>
          <a:bodyPr>
            <a:normAutofit/>
          </a:bodyPr>
          <a:lstStyle/>
          <a:p>
            <a:r>
              <a:rPr lang="en-US" dirty="0"/>
              <a:t>A correlation matrix was created to see the relationship between the variables. This determined that Glucose had the closet relationship to a person who had diabetes with BMI as the next closest.</a:t>
            </a:r>
          </a:p>
          <a:p>
            <a:endParaRPr lang="en-US" dirty="0"/>
          </a:p>
        </p:txBody>
      </p:sp>
      <p:sp>
        <p:nvSpPr>
          <p:cNvPr id="9" name="Rectangle 8">
            <a:extLst>
              <a:ext uri="{FF2B5EF4-FFF2-40B4-BE49-F238E27FC236}">
                <a16:creationId xmlns:a16="http://schemas.microsoft.com/office/drawing/2014/main" id="{3AD8AB5F-8221-4507-AE5E-B9B664AA013A}"/>
              </a:ext>
            </a:extLst>
          </p:cNvPr>
          <p:cNvSpPr/>
          <p:nvPr/>
        </p:nvSpPr>
        <p:spPr>
          <a:xfrm>
            <a:off x="5171557" y="1442284"/>
            <a:ext cx="6096000" cy="369332"/>
          </a:xfrm>
          <a:prstGeom prst="rect">
            <a:avLst/>
          </a:prstGeom>
        </p:spPr>
        <p:txBody>
          <a:bodyPr>
            <a:spAutoFit/>
          </a:bodyPr>
          <a:lstStyle/>
          <a:p>
            <a:endParaRPr lang="en-US" dirty="0"/>
          </a:p>
        </p:txBody>
      </p:sp>
      <p:sp>
        <p:nvSpPr>
          <p:cNvPr id="12" name="Rectangle 2">
            <a:extLst>
              <a:ext uri="{FF2B5EF4-FFF2-40B4-BE49-F238E27FC236}">
                <a16:creationId xmlns:a16="http://schemas.microsoft.com/office/drawing/2014/main" id="{42DC8B97-C4A3-44FD-9E38-016FEB73DC59}"/>
              </a:ext>
            </a:extLst>
          </p:cNvPr>
          <p:cNvSpPr>
            <a:spLocks noChangeArrowheads="1"/>
          </p:cNvSpPr>
          <p:nvPr/>
        </p:nvSpPr>
        <p:spPr bwMode="auto">
          <a:xfrm>
            <a:off x="4000500"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94FFDB1-95E4-4AEA-8BE1-C40B2B7658A5}"/>
              </a:ext>
            </a:extLst>
          </p:cNvPr>
          <p:cNvPicPr>
            <a:picLocks noChangeAspect="1"/>
          </p:cNvPicPr>
          <p:nvPr/>
        </p:nvPicPr>
        <p:blipFill>
          <a:blip r:embed="rId4"/>
          <a:stretch>
            <a:fillRect/>
          </a:stretch>
        </p:blipFill>
        <p:spPr>
          <a:xfrm>
            <a:off x="499007" y="1928813"/>
            <a:ext cx="5983063" cy="4750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correlation">
            <a:hlinkClick r:id="" action="ppaction://media"/>
            <a:extLst>
              <a:ext uri="{FF2B5EF4-FFF2-40B4-BE49-F238E27FC236}">
                <a16:creationId xmlns:a16="http://schemas.microsoft.com/office/drawing/2014/main" id="{FA3D798D-927C-46DA-B275-BE769FC339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0819" y="736249"/>
            <a:ext cx="487363" cy="487363"/>
          </a:xfrm>
          <a:prstGeom prst="rect">
            <a:avLst/>
          </a:prstGeom>
        </p:spPr>
      </p:pic>
    </p:spTree>
    <p:extLst>
      <p:ext uri="{BB962C8B-B14F-4D97-AF65-F5344CB8AC3E}">
        <p14:creationId xmlns:p14="http://schemas.microsoft.com/office/powerpoint/2010/main" val="24604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openxmlformats.org/package/2006/metadata/core-properties"/>
    <ds:schemaRef ds:uri="16c05727-aa75-4e4a-9b5f-8a80a1165891"/>
    <ds:schemaRef ds:uri="http://www.w3.org/XML/1998/namespace"/>
    <ds:schemaRef ds:uri="71af3243-3dd4-4a8d-8c0d-dd76da1f02a5"/>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TM03090430[[fn=Banded]]</Template>
  <TotalTime>0</TotalTime>
  <Words>722</Words>
  <Application>Microsoft Office PowerPoint</Application>
  <PresentationFormat>Widescreen</PresentationFormat>
  <Paragraphs>129</Paragraphs>
  <Slides>12</Slides>
  <Notes>0</Notes>
  <HiddenSlides>0</HiddenSlides>
  <MMClips>10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Calibri</vt:lpstr>
      <vt:lpstr>Corbel</vt:lpstr>
      <vt:lpstr>Wingdings</vt:lpstr>
      <vt:lpstr>Banded</vt:lpstr>
      <vt:lpstr>Acrobat Document</vt:lpstr>
      <vt:lpstr>Prediction of Diabetes</vt:lpstr>
      <vt:lpstr>Introduction/Background</vt:lpstr>
      <vt:lpstr>Data</vt:lpstr>
      <vt:lpstr>Dataset Description</vt:lpstr>
      <vt:lpstr>Data Preparation /  Exploratory Data Analysis</vt:lpstr>
      <vt:lpstr>Graphs for each variable</vt:lpstr>
      <vt:lpstr>OUTCOME – TARGET VARIABLE</vt:lpstr>
      <vt:lpstr>Other variables in relation to outcome</vt:lpstr>
      <vt:lpstr>Understanding the data</vt:lpstr>
      <vt:lpstr>Models</vt:lpstr>
      <vt:lpstr>Results/conclusion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2020-05-10T13:41:14Z</dcterms:created>
  <dcterms:modified xsi:type="dcterms:W3CDTF">2020-05-30T21:35:57Z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